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5">
  <p:sldMasterIdLst>
    <p:sldMasterId id="2147483660" r:id="rId1"/>
    <p:sldMasterId id="2147483672" r:id="rId2"/>
    <p:sldMasterId id="2147483686" r:id="rId3"/>
    <p:sldMasterId id="2147483699" r:id="rId4"/>
    <p:sldMasterId id="2147483711" r:id="rId5"/>
  </p:sldMasterIdLst>
  <p:notesMasterIdLst>
    <p:notesMasterId r:id="rId24"/>
  </p:notesMasterIdLst>
  <p:sldIdLst>
    <p:sldId id="501" r:id="rId6"/>
    <p:sldId id="413" r:id="rId7"/>
    <p:sldId id="427" r:id="rId8"/>
    <p:sldId id="502" r:id="rId9"/>
    <p:sldId id="414" r:id="rId10"/>
    <p:sldId id="503" r:id="rId11"/>
    <p:sldId id="484" r:id="rId12"/>
    <p:sldId id="499" r:id="rId13"/>
    <p:sldId id="486" r:id="rId14"/>
    <p:sldId id="496" r:id="rId15"/>
    <p:sldId id="504" r:id="rId16"/>
    <p:sldId id="492" r:id="rId17"/>
    <p:sldId id="491" r:id="rId18"/>
    <p:sldId id="489" r:id="rId19"/>
    <p:sldId id="498" r:id="rId20"/>
    <p:sldId id="500" r:id="rId21"/>
    <p:sldId id="505" r:id="rId22"/>
    <p:sldId id="508" r:id="rId23"/>
  </p:sldIdLst>
  <p:sldSz cx="9144000" cy="6858000" type="screen4x3"/>
  <p:notesSz cx="6819900" cy="99314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3261" autoAdjust="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36E73C-CDF2-4403-9BC7-E7A6742EFE6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F78135-AA74-427D-9DA9-6C2FF3DBE77F}">
      <dgm:prSet phldrT="[Текст]" custT="1"/>
      <dgm:spPr/>
      <dgm:t>
        <a:bodyPr/>
        <a:lstStyle/>
        <a:p>
          <a:r>
            <a:rPr lang="ru-RU" sz="2000" dirty="0" smtClean="0"/>
            <a:t>Требования к объекту закупки </a:t>
          </a:r>
          <a:r>
            <a:rPr lang="ru-RU" sz="2000" b="1" dirty="0" smtClean="0"/>
            <a:t>распространяются на</a:t>
          </a:r>
          <a:r>
            <a:rPr lang="ru-RU" sz="2000" dirty="0" smtClean="0"/>
            <a:t>:</a:t>
          </a:r>
          <a:endParaRPr lang="ru-RU" sz="2000" dirty="0"/>
        </a:p>
      </dgm:t>
    </dgm:pt>
    <dgm:pt modelId="{D37DDEEE-65CE-4447-9C10-5CE0B0DEEBEC}" type="parTrans" cxnId="{2935DB6D-453F-4D3B-B7E8-2E98A86FF0F7}">
      <dgm:prSet/>
      <dgm:spPr/>
      <dgm:t>
        <a:bodyPr/>
        <a:lstStyle/>
        <a:p>
          <a:endParaRPr lang="ru-RU"/>
        </a:p>
      </dgm:t>
    </dgm:pt>
    <dgm:pt modelId="{9C698655-9C14-435A-8A21-764A37793C2E}" type="sibTrans" cxnId="{2935DB6D-453F-4D3B-B7E8-2E98A86FF0F7}">
      <dgm:prSet/>
      <dgm:spPr/>
      <dgm:t>
        <a:bodyPr/>
        <a:lstStyle/>
        <a:p>
          <a:endParaRPr lang="ru-RU"/>
        </a:p>
      </dgm:t>
    </dgm:pt>
    <dgm:pt modelId="{370E506C-028F-4CE7-89AB-F14561C515EF}">
      <dgm:prSet phldrT="[Текст]" custT="1"/>
      <dgm:spPr/>
      <dgm:t>
        <a:bodyPr/>
        <a:lstStyle/>
        <a:p>
          <a:r>
            <a:rPr lang="ru-RU" sz="1700" dirty="0" smtClean="0"/>
            <a:t>государственные органы</a:t>
          </a:r>
          <a:endParaRPr lang="ru-RU" sz="1700" dirty="0"/>
        </a:p>
      </dgm:t>
    </dgm:pt>
    <dgm:pt modelId="{988D75C1-006E-4305-8061-E3D8FB3D5AAB}" type="parTrans" cxnId="{30D41DDA-CD6D-4BD2-AE05-055D7730C5AD}">
      <dgm:prSet/>
      <dgm:spPr/>
      <dgm:t>
        <a:bodyPr/>
        <a:lstStyle/>
        <a:p>
          <a:endParaRPr lang="ru-RU"/>
        </a:p>
      </dgm:t>
    </dgm:pt>
    <dgm:pt modelId="{AE406A98-2210-425B-A038-0B6D746E44BA}" type="sibTrans" cxnId="{30D41DDA-CD6D-4BD2-AE05-055D7730C5AD}">
      <dgm:prSet/>
      <dgm:spPr/>
      <dgm:t>
        <a:bodyPr/>
        <a:lstStyle/>
        <a:p>
          <a:endParaRPr lang="ru-RU"/>
        </a:p>
      </dgm:t>
    </dgm:pt>
    <dgm:pt modelId="{B7B5FD26-FE44-4BC0-A4AC-851CC10871AE}">
      <dgm:prSet phldrT="[Текст]" custT="1"/>
      <dgm:spPr/>
      <dgm:t>
        <a:bodyPr/>
        <a:lstStyle/>
        <a:p>
          <a:r>
            <a:rPr lang="ru-RU" sz="1700" dirty="0" smtClean="0"/>
            <a:t>муниципальные органы</a:t>
          </a:r>
          <a:endParaRPr lang="ru-RU" sz="1700" dirty="0"/>
        </a:p>
      </dgm:t>
    </dgm:pt>
    <dgm:pt modelId="{4E4A2969-6AC2-4D77-945A-286028533175}" type="parTrans" cxnId="{39B3CD37-3401-4E49-A0B0-5F70784A0E20}">
      <dgm:prSet/>
      <dgm:spPr/>
      <dgm:t>
        <a:bodyPr/>
        <a:lstStyle/>
        <a:p>
          <a:endParaRPr lang="ru-RU"/>
        </a:p>
      </dgm:t>
    </dgm:pt>
    <dgm:pt modelId="{A6583FBC-D00F-4187-BF73-16AFB34D4CA0}" type="sibTrans" cxnId="{39B3CD37-3401-4E49-A0B0-5F70784A0E20}">
      <dgm:prSet/>
      <dgm:spPr/>
      <dgm:t>
        <a:bodyPr/>
        <a:lstStyle/>
        <a:p>
          <a:endParaRPr lang="ru-RU"/>
        </a:p>
      </dgm:t>
    </dgm:pt>
    <dgm:pt modelId="{84825627-B77E-4316-A1E9-EA8FDE046379}">
      <dgm:prSet phldrT="[Текст]" custT="1"/>
      <dgm:spPr/>
      <dgm:t>
        <a:bodyPr/>
        <a:lstStyle/>
        <a:p>
          <a:r>
            <a:rPr lang="ru-RU" sz="1700" dirty="0" smtClean="0"/>
            <a:t>органы управления государственными внебюджетными фондами</a:t>
          </a:r>
          <a:endParaRPr lang="ru-RU" sz="1700" dirty="0"/>
        </a:p>
      </dgm:t>
    </dgm:pt>
    <dgm:pt modelId="{82E9D416-25F8-4F9A-8053-D3289BBCCFFE}" type="parTrans" cxnId="{AC7D647A-5671-4C75-8ED8-B329C78C9B4C}">
      <dgm:prSet/>
      <dgm:spPr/>
      <dgm:t>
        <a:bodyPr/>
        <a:lstStyle/>
        <a:p>
          <a:endParaRPr lang="ru-RU"/>
        </a:p>
      </dgm:t>
    </dgm:pt>
    <dgm:pt modelId="{C7727BA0-7F98-456F-AC7B-E66B5A253EC1}" type="sibTrans" cxnId="{AC7D647A-5671-4C75-8ED8-B329C78C9B4C}">
      <dgm:prSet/>
      <dgm:spPr/>
      <dgm:t>
        <a:bodyPr/>
        <a:lstStyle/>
        <a:p>
          <a:endParaRPr lang="ru-RU"/>
        </a:p>
      </dgm:t>
    </dgm:pt>
    <dgm:pt modelId="{45330629-F2A0-4399-A722-7C171BF847DB}">
      <dgm:prSet phldrT="[Текст]" custT="1"/>
      <dgm:spPr/>
      <dgm:t>
        <a:bodyPr/>
        <a:lstStyle/>
        <a:p>
          <a:r>
            <a:rPr lang="ru-RU" sz="1700" dirty="0" smtClean="0"/>
            <a:t>автономные учреждения, государственные, муниципальные унитарными предприятиями в  части закупок товаров, работ, услуг в соответствии </a:t>
          </a:r>
          <a:r>
            <a:rPr lang="ru-RU" sz="1700" b="1" dirty="0" smtClean="0"/>
            <a:t>с частью 4 статьи 15</a:t>
          </a:r>
          <a:r>
            <a:rPr lang="ru-RU" sz="1700" dirty="0" smtClean="0"/>
            <a:t> Федерального закона № 44-ФЗ</a:t>
          </a:r>
          <a:endParaRPr lang="ru-RU" sz="1700" dirty="0"/>
        </a:p>
      </dgm:t>
    </dgm:pt>
    <dgm:pt modelId="{5C4B81CD-BA53-47B9-9C00-E1E2740A6F96}" type="parTrans" cxnId="{BBB3798D-8DA4-4C9C-93E4-9A865EADA625}">
      <dgm:prSet/>
      <dgm:spPr/>
      <dgm:t>
        <a:bodyPr/>
        <a:lstStyle/>
        <a:p>
          <a:endParaRPr lang="ru-RU"/>
        </a:p>
      </dgm:t>
    </dgm:pt>
    <dgm:pt modelId="{21FD0D06-667E-4D69-BEEB-586F15580145}" type="sibTrans" cxnId="{BBB3798D-8DA4-4C9C-93E4-9A865EADA625}">
      <dgm:prSet/>
      <dgm:spPr/>
      <dgm:t>
        <a:bodyPr/>
        <a:lstStyle/>
        <a:p>
          <a:endParaRPr lang="ru-RU"/>
        </a:p>
      </dgm:t>
    </dgm:pt>
    <dgm:pt modelId="{59B56BA1-AE54-4DB9-8A93-765B74E8052F}" type="pres">
      <dgm:prSet presAssocID="{F536E73C-CDF2-4403-9BC7-E7A6742EFE6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1635BC1-86CB-4CBF-84B5-565742DA14F5}" type="pres">
      <dgm:prSet presAssocID="{5CF78135-AA74-427D-9DA9-6C2FF3DBE77F}" presName="thickLine" presStyleLbl="alignNode1" presStyleIdx="0" presStyleCnt="1"/>
      <dgm:spPr/>
    </dgm:pt>
    <dgm:pt modelId="{04257954-C477-4A81-B11C-7C29F3B2D26E}" type="pres">
      <dgm:prSet presAssocID="{5CF78135-AA74-427D-9DA9-6C2FF3DBE77F}" presName="horz1" presStyleCnt="0"/>
      <dgm:spPr/>
    </dgm:pt>
    <dgm:pt modelId="{C7F0AFC8-BCF6-47FA-BEB6-D265360B8C4F}" type="pres">
      <dgm:prSet presAssocID="{5CF78135-AA74-427D-9DA9-6C2FF3DBE77F}" presName="tx1" presStyleLbl="revTx" presStyleIdx="0" presStyleCnt="5" custScaleX="261306"/>
      <dgm:spPr/>
      <dgm:t>
        <a:bodyPr/>
        <a:lstStyle/>
        <a:p>
          <a:endParaRPr lang="ru-RU"/>
        </a:p>
      </dgm:t>
    </dgm:pt>
    <dgm:pt modelId="{79ADF59B-E483-4831-B5B5-66B99F757A31}" type="pres">
      <dgm:prSet presAssocID="{5CF78135-AA74-427D-9DA9-6C2FF3DBE77F}" presName="vert1" presStyleCnt="0"/>
      <dgm:spPr/>
    </dgm:pt>
    <dgm:pt modelId="{6035123B-08A9-4519-A04D-600EC4B77EB9}" type="pres">
      <dgm:prSet presAssocID="{370E506C-028F-4CE7-89AB-F14561C515EF}" presName="vertSpace2a" presStyleCnt="0"/>
      <dgm:spPr/>
    </dgm:pt>
    <dgm:pt modelId="{2D95F3BC-AAE6-4F4A-BECB-807650B92FB1}" type="pres">
      <dgm:prSet presAssocID="{370E506C-028F-4CE7-89AB-F14561C515EF}" presName="horz2" presStyleCnt="0"/>
      <dgm:spPr/>
    </dgm:pt>
    <dgm:pt modelId="{791285B0-6110-46FA-8024-3B0057B83F64}" type="pres">
      <dgm:prSet presAssocID="{370E506C-028F-4CE7-89AB-F14561C515EF}" presName="horzSpace2" presStyleCnt="0"/>
      <dgm:spPr/>
    </dgm:pt>
    <dgm:pt modelId="{09DD9D37-3C3F-4CFE-8D4E-A37C16A92DA0}" type="pres">
      <dgm:prSet presAssocID="{370E506C-028F-4CE7-89AB-F14561C515EF}" presName="tx2" presStyleLbl="revTx" presStyleIdx="1" presStyleCnt="5" custLinFactNeighborX="-1753" custLinFactNeighborY="4941"/>
      <dgm:spPr/>
      <dgm:t>
        <a:bodyPr/>
        <a:lstStyle/>
        <a:p>
          <a:endParaRPr lang="ru-RU"/>
        </a:p>
      </dgm:t>
    </dgm:pt>
    <dgm:pt modelId="{EB54586C-B45B-4DF6-90D5-7CF7B2DF9A57}" type="pres">
      <dgm:prSet presAssocID="{370E506C-028F-4CE7-89AB-F14561C515EF}" presName="vert2" presStyleCnt="0"/>
      <dgm:spPr/>
    </dgm:pt>
    <dgm:pt modelId="{C67F7A11-05B6-47E2-995D-D234CFFAB0AF}" type="pres">
      <dgm:prSet presAssocID="{370E506C-028F-4CE7-89AB-F14561C515EF}" presName="thinLine2b" presStyleLbl="callout" presStyleIdx="0" presStyleCnt="4" custFlipVert="1" custSzY="45720" custScaleX="76214" custLinFactY="-482719" custLinFactNeighborX="-890" custLinFactNeighborY="-500000"/>
      <dgm:spPr/>
    </dgm:pt>
    <dgm:pt modelId="{F44947F7-E093-4430-8EA7-0D9B44843136}" type="pres">
      <dgm:prSet presAssocID="{370E506C-028F-4CE7-89AB-F14561C515EF}" presName="vertSpace2b" presStyleCnt="0"/>
      <dgm:spPr/>
    </dgm:pt>
    <dgm:pt modelId="{B8A35389-54CD-4BCD-9B4F-B792961E8E00}" type="pres">
      <dgm:prSet presAssocID="{B7B5FD26-FE44-4BC0-A4AC-851CC10871AE}" presName="horz2" presStyleCnt="0"/>
      <dgm:spPr/>
    </dgm:pt>
    <dgm:pt modelId="{B1B556CE-F8A4-4F57-B70D-ECC152F8F224}" type="pres">
      <dgm:prSet presAssocID="{B7B5FD26-FE44-4BC0-A4AC-851CC10871AE}" presName="horzSpace2" presStyleCnt="0"/>
      <dgm:spPr/>
    </dgm:pt>
    <dgm:pt modelId="{F5E42918-0F41-4C9D-90BC-AE94BA1C5962}" type="pres">
      <dgm:prSet presAssocID="{B7B5FD26-FE44-4BC0-A4AC-851CC10871AE}" presName="tx2" presStyleLbl="revTx" presStyleIdx="2" presStyleCnt="5" custLinFactNeighborX="-3650" custLinFactNeighborY="93274"/>
      <dgm:spPr/>
      <dgm:t>
        <a:bodyPr/>
        <a:lstStyle/>
        <a:p>
          <a:endParaRPr lang="ru-RU"/>
        </a:p>
      </dgm:t>
    </dgm:pt>
    <dgm:pt modelId="{36913622-6EE2-4ACA-9101-5DCEEA0E1BCD}" type="pres">
      <dgm:prSet presAssocID="{B7B5FD26-FE44-4BC0-A4AC-851CC10871AE}" presName="vert2" presStyleCnt="0"/>
      <dgm:spPr/>
    </dgm:pt>
    <dgm:pt modelId="{9AE734A1-B330-4985-830D-81741471A8D9}" type="pres">
      <dgm:prSet presAssocID="{B7B5FD26-FE44-4BC0-A4AC-851CC10871AE}" presName="thinLine2b" presStyleLbl="callout" presStyleIdx="1" presStyleCnt="4" custLinFactY="-466494" custLinFactNeighborX="-890" custLinFactNeighborY="-500000"/>
      <dgm:spPr/>
    </dgm:pt>
    <dgm:pt modelId="{66E32852-3518-451D-87F4-7FB7CE59FAF6}" type="pres">
      <dgm:prSet presAssocID="{B7B5FD26-FE44-4BC0-A4AC-851CC10871AE}" presName="vertSpace2b" presStyleCnt="0"/>
      <dgm:spPr/>
    </dgm:pt>
    <dgm:pt modelId="{9F6A364C-FE05-45B6-95B6-D9D2BECB39FE}" type="pres">
      <dgm:prSet presAssocID="{84825627-B77E-4316-A1E9-EA8FDE046379}" presName="horz2" presStyleCnt="0"/>
      <dgm:spPr/>
    </dgm:pt>
    <dgm:pt modelId="{C62F0D36-E586-4908-A3F8-FBBB2842CB95}" type="pres">
      <dgm:prSet presAssocID="{84825627-B77E-4316-A1E9-EA8FDE046379}" presName="horzSpace2" presStyleCnt="0"/>
      <dgm:spPr/>
    </dgm:pt>
    <dgm:pt modelId="{FAAC3411-AD45-4EE3-B98A-B3FC1F37F895}" type="pres">
      <dgm:prSet presAssocID="{84825627-B77E-4316-A1E9-EA8FDE046379}" presName="tx2" presStyleLbl="revTx" presStyleIdx="3" presStyleCnt="5" custLinFactY="-45662" custLinFactNeighborX="-2818" custLinFactNeighborY="-100000"/>
      <dgm:spPr/>
      <dgm:t>
        <a:bodyPr/>
        <a:lstStyle/>
        <a:p>
          <a:endParaRPr lang="ru-RU"/>
        </a:p>
      </dgm:t>
    </dgm:pt>
    <dgm:pt modelId="{34C822CE-AE6E-45DE-959C-1A4BA3789022}" type="pres">
      <dgm:prSet presAssocID="{84825627-B77E-4316-A1E9-EA8FDE046379}" presName="vert2" presStyleCnt="0"/>
      <dgm:spPr/>
    </dgm:pt>
    <dgm:pt modelId="{A0FD2DAB-EC15-452C-B255-58F51CCAED40}" type="pres">
      <dgm:prSet presAssocID="{84825627-B77E-4316-A1E9-EA8FDE046379}" presName="thinLine2b" presStyleLbl="callout" presStyleIdx="2" presStyleCnt="4" custLinFactY="-600000" custLinFactNeighborX="-890" custLinFactNeighborY="-688806"/>
      <dgm:spPr/>
    </dgm:pt>
    <dgm:pt modelId="{10FED818-0732-4967-B50C-FF17F9A68623}" type="pres">
      <dgm:prSet presAssocID="{84825627-B77E-4316-A1E9-EA8FDE046379}" presName="vertSpace2b" presStyleCnt="0"/>
      <dgm:spPr/>
    </dgm:pt>
    <dgm:pt modelId="{F48A9F3E-17CF-4D75-8A50-9AAE65752084}" type="pres">
      <dgm:prSet presAssocID="{45330629-F2A0-4399-A722-7C171BF847DB}" presName="horz2" presStyleCnt="0"/>
      <dgm:spPr/>
    </dgm:pt>
    <dgm:pt modelId="{1B544B92-9D70-469F-B4F4-4247068E0DD5}" type="pres">
      <dgm:prSet presAssocID="{45330629-F2A0-4399-A722-7C171BF847DB}" presName="horzSpace2" presStyleCnt="0"/>
      <dgm:spPr/>
    </dgm:pt>
    <dgm:pt modelId="{492464EF-9A18-4103-93D9-D6C98F066707}" type="pres">
      <dgm:prSet presAssocID="{45330629-F2A0-4399-A722-7C171BF847DB}" presName="tx2" presStyleLbl="revTx" presStyleIdx="4" presStyleCnt="5" custLinFactNeighborX="-3650" custLinFactNeighborY="-34803"/>
      <dgm:spPr/>
      <dgm:t>
        <a:bodyPr/>
        <a:lstStyle/>
        <a:p>
          <a:endParaRPr lang="ru-RU"/>
        </a:p>
      </dgm:t>
    </dgm:pt>
    <dgm:pt modelId="{D38FA907-15E4-43B6-9620-2448AAAD97F2}" type="pres">
      <dgm:prSet presAssocID="{45330629-F2A0-4399-A722-7C171BF847DB}" presName="vert2" presStyleCnt="0"/>
      <dgm:spPr/>
    </dgm:pt>
    <dgm:pt modelId="{E0654FC4-8C78-43A4-B912-706F3198DFE4}" type="pres">
      <dgm:prSet presAssocID="{45330629-F2A0-4399-A722-7C171BF847DB}" presName="thinLine2b" presStyleLbl="callout" presStyleIdx="3" presStyleCnt="4" custLinFactY="200000" custLinFactNeighborX="-862" custLinFactNeighborY="206513"/>
      <dgm:spPr/>
    </dgm:pt>
    <dgm:pt modelId="{0EF075B9-4704-4957-9629-5BB3F124188B}" type="pres">
      <dgm:prSet presAssocID="{45330629-F2A0-4399-A722-7C171BF847DB}" presName="vertSpace2b" presStyleCnt="0"/>
      <dgm:spPr/>
    </dgm:pt>
  </dgm:ptLst>
  <dgm:cxnLst>
    <dgm:cxn modelId="{D7AD6E85-DBAC-48F3-A693-F5E55553873C}" type="presOf" srcId="{370E506C-028F-4CE7-89AB-F14561C515EF}" destId="{09DD9D37-3C3F-4CFE-8D4E-A37C16A92DA0}" srcOrd="0" destOrd="0" presId="urn:microsoft.com/office/officeart/2008/layout/LinedList"/>
    <dgm:cxn modelId="{F5692DAC-F662-4A46-ACD7-DAE45F634AFA}" type="presOf" srcId="{45330629-F2A0-4399-A722-7C171BF847DB}" destId="{492464EF-9A18-4103-93D9-D6C98F066707}" srcOrd="0" destOrd="0" presId="urn:microsoft.com/office/officeart/2008/layout/LinedList"/>
    <dgm:cxn modelId="{A0C0FC4C-85DE-4C10-9E4B-1BE6F76B6230}" type="presOf" srcId="{B7B5FD26-FE44-4BC0-A4AC-851CC10871AE}" destId="{F5E42918-0F41-4C9D-90BC-AE94BA1C5962}" srcOrd="0" destOrd="0" presId="urn:microsoft.com/office/officeart/2008/layout/LinedList"/>
    <dgm:cxn modelId="{81684EE7-D0B4-4ADF-9744-999EE4E25876}" type="presOf" srcId="{5CF78135-AA74-427D-9DA9-6C2FF3DBE77F}" destId="{C7F0AFC8-BCF6-47FA-BEB6-D265360B8C4F}" srcOrd="0" destOrd="0" presId="urn:microsoft.com/office/officeart/2008/layout/LinedList"/>
    <dgm:cxn modelId="{BBB3798D-8DA4-4C9C-93E4-9A865EADA625}" srcId="{5CF78135-AA74-427D-9DA9-6C2FF3DBE77F}" destId="{45330629-F2A0-4399-A722-7C171BF847DB}" srcOrd="3" destOrd="0" parTransId="{5C4B81CD-BA53-47B9-9C00-E1E2740A6F96}" sibTransId="{21FD0D06-667E-4D69-BEEB-586F15580145}"/>
    <dgm:cxn modelId="{30D41DDA-CD6D-4BD2-AE05-055D7730C5AD}" srcId="{5CF78135-AA74-427D-9DA9-6C2FF3DBE77F}" destId="{370E506C-028F-4CE7-89AB-F14561C515EF}" srcOrd="0" destOrd="0" parTransId="{988D75C1-006E-4305-8061-E3D8FB3D5AAB}" sibTransId="{AE406A98-2210-425B-A038-0B6D746E44BA}"/>
    <dgm:cxn modelId="{36B36824-6503-4653-8CBE-5FC59AC0DD21}" type="presOf" srcId="{F536E73C-CDF2-4403-9BC7-E7A6742EFE6B}" destId="{59B56BA1-AE54-4DB9-8A93-765B74E8052F}" srcOrd="0" destOrd="0" presId="urn:microsoft.com/office/officeart/2008/layout/LinedList"/>
    <dgm:cxn modelId="{2935DB6D-453F-4D3B-B7E8-2E98A86FF0F7}" srcId="{F536E73C-CDF2-4403-9BC7-E7A6742EFE6B}" destId="{5CF78135-AA74-427D-9DA9-6C2FF3DBE77F}" srcOrd="0" destOrd="0" parTransId="{D37DDEEE-65CE-4447-9C10-5CE0B0DEEBEC}" sibTransId="{9C698655-9C14-435A-8A21-764A37793C2E}"/>
    <dgm:cxn modelId="{D7B280B1-1C8C-4886-A6E8-9C0A90472DDD}" type="presOf" srcId="{84825627-B77E-4316-A1E9-EA8FDE046379}" destId="{FAAC3411-AD45-4EE3-B98A-B3FC1F37F895}" srcOrd="0" destOrd="0" presId="urn:microsoft.com/office/officeart/2008/layout/LinedList"/>
    <dgm:cxn modelId="{39B3CD37-3401-4E49-A0B0-5F70784A0E20}" srcId="{5CF78135-AA74-427D-9DA9-6C2FF3DBE77F}" destId="{B7B5FD26-FE44-4BC0-A4AC-851CC10871AE}" srcOrd="1" destOrd="0" parTransId="{4E4A2969-6AC2-4D77-945A-286028533175}" sibTransId="{A6583FBC-D00F-4187-BF73-16AFB34D4CA0}"/>
    <dgm:cxn modelId="{AC7D647A-5671-4C75-8ED8-B329C78C9B4C}" srcId="{5CF78135-AA74-427D-9DA9-6C2FF3DBE77F}" destId="{84825627-B77E-4316-A1E9-EA8FDE046379}" srcOrd="2" destOrd="0" parTransId="{82E9D416-25F8-4F9A-8053-D3289BBCCFFE}" sibTransId="{C7727BA0-7F98-456F-AC7B-E66B5A253EC1}"/>
    <dgm:cxn modelId="{DF5616AC-A9B5-4316-86B3-F920CCC105C9}" type="presParOf" srcId="{59B56BA1-AE54-4DB9-8A93-765B74E8052F}" destId="{E1635BC1-86CB-4CBF-84B5-565742DA14F5}" srcOrd="0" destOrd="0" presId="urn:microsoft.com/office/officeart/2008/layout/LinedList"/>
    <dgm:cxn modelId="{F1ABF65F-B298-4F24-8240-8D3610C0B1FC}" type="presParOf" srcId="{59B56BA1-AE54-4DB9-8A93-765B74E8052F}" destId="{04257954-C477-4A81-B11C-7C29F3B2D26E}" srcOrd="1" destOrd="0" presId="urn:microsoft.com/office/officeart/2008/layout/LinedList"/>
    <dgm:cxn modelId="{C2E2910D-94F7-4665-A8BB-53926B6D44E1}" type="presParOf" srcId="{04257954-C477-4A81-B11C-7C29F3B2D26E}" destId="{C7F0AFC8-BCF6-47FA-BEB6-D265360B8C4F}" srcOrd="0" destOrd="0" presId="urn:microsoft.com/office/officeart/2008/layout/LinedList"/>
    <dgm:cxn modelId="{C2D7F410-2A42-4AEE-A5EF-91B5C377E19D}" type="presParOf" srcId="{04257954-C477-4A81-B11C-7C29F3B2D26E}" destId="{79ADF59B-E483-4831-B5B5-66B99F757A31}" srcOrd="1" destOrd="0" presId="urn:microsoft.com/office/officeart/2008/layout/LinedList"/>
    <dgm:cxn modelId="{AA9905F3-1B5A-4AAD-B8B8-A4797C67FBF5}" type="presParOf" srcId="{79ADF59B-E483-4831-B5B5-66B99F757A31}" destId="{6035123B-08A9-4519-A04D-600EC4B77EB9}" srcOrd="0" destOrd="0" presId="urn:microsoft.com/office/officeart/2008/layout/LinedList"/>
    <dgm:cxn modelId="{60F08574-1EC6-411C-B9A6-DC7CC084AF86}" type="presParOf" srcId="{79ADF59B-E483-4831-B5B5-66B99F757A31}" destId="{2D95F3BC-AAE6-4F4A-BECB-807650B92FB1}" srcOrd="1" destOrd="0" presId="urn:microsoft.com/office/officeart/2008/layout/LinedList"/>
    <dgm:cxn modelId="{D57DD898-7775-4817-8CC2-E10A6F541A78}" type="presParOf" srcId="{2D95F3BC-AAE6-4F4A-BECB-807650B92FB1}" destId="{791285B0-6110-46FA-8024-3B0057B83F64}" srcOrd="0" destOrd="0" presId="urn:microsoft.com/office/officeart/2008/layout/LinedList"/>
    <dgm:cxn modelId="{C2B9D8CA-3CC0-4F66-917D-C29087269DEF}" type="presParOf" srcId="{2D95F3BC-AAE6-4F4A-BECB-807650B92FB1}" destId="{09DD9D37-3C3F-4CFE-8D4E-A37C16A92DA0}" srcOrd="1" destOrd="0" presId="urn:microsoft.com/office/officeart/2008/layout/LinedList"/>
    <dgm:cxn modelId="{E4EEFDAC-468A-4590-B316-3A306286DA12}" type="presParOf" srcId="{2D95F3BC-AAE6-4F4A-BECB-807650B92FB1}" destId="{EB54586C-B45B-4DF6-90D5-7CF7B2DF9A57}" srcOrd="2" destOrd="0" presId="urn:microsoft.com/office/officeart/2008/layout/LinedList"/>
    <dgm:cxn modelId="{456DAF91-C5BD-4F59-8FF7-C44959EA5243}" type="presParOf" srcId="{79ADF59B-E483-4831-B5B5-66B99F757A31}" destId="{C67F7A11-05B6-47E2-995D-D234CFFAB0AF}" srcOrd="2" destOrd="0" presId="urn:microsoft.com/office/officeart/2008/layout/LinedList"/>
    <dgm:cxn modelId="{E134C108-0D52-4FE7-BFE2-6ABBF9736838}" type="presParOf" srcId="{79ADF59B-E483-4831-B5B5-66B99F757A31}" destId="{F44947F7-E093-4430-8EA7-0D9B44843136}" srcOrd="3" destOrd="0" presId="urn:microsoft.com/office/officeart/2008/layout/LinedList"/>
    <dgm:cxn modelId="{3327C2D0-9821-4B21-B2B5-1F216972E146}" type="presParOf" srcId="{79ADF59B-E483-4831-B5B5-66B99F757A31}" destId="{B8A35389-54CD-4BCD-9B4F-B792961E8E00}" srcOrd="4" destOrd="0" presId="urn:microsoft.com/office/officeart/2008/layout/LinedList"/>
    <dgm:cxn modelId="{874D9DDE-196B-4F69-B4E4-3AF39D10DF6A}" type="presParOf" srcId="{B8A35389-54CD-4BCD-9B4F-B792961E8E00}" destId="{B1B556CE-F8A4-4F57-B70D-ECC152F8F224}" srcOrd="0" destOrd="0" presId="urn:microsoft.com/office/officeart/2008/layout/LinedList"/>
    <dgm:cxn modelId="{F289B442-FC42-49FD-B9CB-DF7F8C630781}" type="presParOf" srcId="{B8A35389-54CD-4BCD-9B4F-B792961E8E00}" destId="{F5E42918-0F41-4C9D-90BC-AE94BA1C5962}" srcOrd="1" destOrd="0" presId="urn:microsoft.com/office/officeart/2008/layout/LinedList"/>
    <dgm:cxn modelId="{96F87CDC-2E34-433F-B2C7-89C89AE73D3D}" type="presParOf" srcId="{B8A35389-54CD-4BCD-9B4F-B792961E8E00}" destId="{36913622-6EE2-4ACA-9101-5DCEEA0E1BCD}" srcOrd="2" destOrd="0" presId="urn:microsoft.com/office/officeart/2008/layout/LinedList"/>
    <dgm:cxn modelId="{03BB2B16-C190-4691-96AB-B0E2FF7E1A2A}" type="presParOf" srcId="{79ADF59B-E483-4831-B5B5-66B99F757A31}" destId="{9AE734A1-B330-4985-830D-81741471A8D9}" srcOrd="5" destOrd="0" presId="urn:microsoft.com/office/officeart/2008/layout/LinedList"/>
    <dgm:cxn modelId="{2108BB4C-A644-48C6-9BF8-EE93E8950BDC}" type="presParOf" srcId="{79ADF59B-E483-4831-B5B5-66B99F757A31}" destId="{66E32852-3518-451D-87F4-7FB7CE59FAF6}" srcOrd="6" destOrd="0" presId="urn:microsoft.com/office/officeart/2008/layout/LinedList"/>
    <dgm:cxn modelId="{6B7AC736-864A-49E9-807C-ADB586C36E96}" type="presParOf" srcId="{79ADF59B-E483-4831-B5B5-66B99F757A31}" destId="{9F6A364C-FE05-45B6-95B6-D9D2BECB39FE}" srcOrd="7" destOrd="0" presId="urn:microsoft.com/office/officeart/2008/layout/LinedList"/>
    <dgm:cxn modelId="{E20843EF-B886-4BE2-B72E-FCE5D4FC43B3}" type="presParOf" srcId="{9F6A364C-FE05-45B6-95B6-D9D2BECB39FE}" destId="{C62F0D36-E586-4908-A3F8-FBBB2842CB95}" srcOrd="0" destOrd="0" presId="urn:microsoft.com/office/officeart/2008/layout/LinedList"/>
    <dgm:cxn modelId="{4484B07C-0B69-4866-9573-C583E03F6A52}" type="presParOf" srcId="{9F6A364C-FE05-45B6-95B6-D9D2BECB39FE}" destId="{FAAC3411-AD45-4EE3-B98A-B3FC1F37F895}" srcOrd="1" destOrd="0" presId="urn:microsoft.com/office/officeart/2008/layout/LinedList"/>
    <dgm:cxn modelId="{4FAA71B7-2EAA-4141-97FC-75C9A32096D4}" type="presParOf" srcId="{9F6A364C-FE05-45B6-95B6-D9D2BECB39FE}" destId="{34C822CE-AE6E-45DE-959C-1A4BA3789022}" srcOrd="2" destOrd="0" presId="urn:microsoft.com/office/officeart/2008/layout/LinedList"/>
    <dgm:cxn modelId="{D312FD84-BE7B-4D57-9525-3E1B3D660C49}" type="presParOf" srcId="{79ADF59B-E483-4831-B5B5-66B99F757A31}" destId="{A0FD2DAB-EC15-452C-B255-58F51CCAED40}" srcOrd="8" destOrd="0" presId="urn:microsoft.com/office/officeart/2008/layout/LinedList"/>
    <dgm:cxn modelId="{16F1DDCD-7D93-4DBB-83E4-CFBE5CD3A37B}" type="presParOf" srcId="{79ADF59B-E483-4831-B5B5-66B99F757A31}" destId="{10FED818-0732-4967-B50C-FF17F9A68623}" srcOrd="9" destOrd="0" presId="urn:microsoft.com/office/officeart/2008/layout/LinedList"/>
    <dgm:cxn modelId="{3A5F596E-7635-406B-8AA0-A4AF204708D9}" type="presParOf" srcId="{79ADF59B-E483-4831-B5B5-66B99F757A31}" destId="{F48A9F3E-17CF-4D75-8A50-9AAE65752084}" srcOrd="10" destOrd="0" presId="urn:microsoft.com/office/officeart/2008/layout/LinedList"/>
    <dgm:cxn modelId="{1D62CBF4-215A-4A1A-979B-917B920EAF3C}" type="presParOf" srcId="{F48A9F3E-17CF-4D75-8A50-9AAE65752084}" destId="{1B544B92-9D70-469F-B4F4-4247068E0DD5}" srcOrd="0" destOrd="0" presId="urn:microsoft.com/office/officeart/2008/layout/LinedList"/>
    <dgm:cxn modelId="{801E248D-3928-472D-A170-61DB0B4353FB}" type="presParOf" srcId="{F48A9F3E-17CF-4D75-8A50-9AAE65752084}" destId="{492464EF-9A18-4103-93D9-D6C98F066707}" srcOrd="1" destOrd="0" presId="urn:microsoft.com/office/officeart/2008/layout/LinedList"/>
    <dgm:cxn modelId="{7D9D6791-AD8B-474A-AD64-1D2FE2D42F08}" type="presParOf" srcId="{F48A9F3E-17CF-4D75-8A50-9AAE65752084}" destId="{D38FA907-15E4-43B6-9620-2448AAAD97F2}" srcOrd="2" destOrd="0" presId="urn:microsoft.com/office/officeart/2008/layout/LinedList"/>
    <dgm:cxn modelId="{38B3206C-B68A-4A63-8FC5-CD22A33AF062}" type="presParOf" srcId="{79ADF59B-E483-4831-B5B5-66B99F757A31}" destId="{E0654FC4-8C78-43A4-B912-706F3198DFE4}" srcOrd="11" destOrd="0" presId="urn:microsoft.com/office/officeart/2008/layout/LinedList"/>
    <dgm:cxn modelId="{8A4EE360-6E07-408E-AFC1-69ED57799EF2}" type="presParOf" srcId="{79ADF59B-E483-4831-B5B5-66B99F757A31}" destId="{0EF075B9-4704-4957-9629-5BB3F124188B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6033" cy="496571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2275" y="0"/>
            <a:ext cx="2956033" cy="496571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B97713A-5825-4BE2-B257-908191DAC40B}" type="datetimeFigureOut">
              <a:rPr lang="ru-RU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8688" y="746125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672" y="4718214"/>
            <a:ext cx="5456557" cy="4469130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234"/>
            <a:ext cx="2956033" cy="496571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2275" y="9433234"/>
            <a:ext cx="2956033" cy="496571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D9351BA-EF2D-42AB-A1F7-522CDE196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6336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2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3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4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5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6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7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8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9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0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1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2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3.bin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55ACC-75FD-4278-A6A7-EAFC39768973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E3EB6-D087-4865-AEA7-4F18EA786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941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45F45-3B8F-49C2-8892-66EB32D0EDA0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1C2EF-5F37-4E34-9A6B-F57AB9E66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886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90E21-10B4-417E-B164-5AD4DB8BE0B3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188BC-3ECB-4305-BFA9-202E1333A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906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087D4-8240-4BD3-BEBA-ED70800E375F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D8DB4-2907-4911-B09A-E6EDF7EDA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514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8DFBD-AD70-48E3-8654-775415C4CAA3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71452-6E0B-4B2B-B87F-DD1DFD0CB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116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7B88A-DFFE-4E53-AC59-3A40855B568E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6636A-BB95-410E-8F45-C4DE7AF05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1218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C1BAB-BD01-41DE-9277-2FA0625A047C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89905-B39C-4210-82AE-56016B76AD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087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BACE3-19C2-4060-AAB4-65EB690B2C6E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AF4E2-3995-4860-9B0E-2A763B43A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712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75A13-F190-4D39-B9C7-E9F21EF9B230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6D4D6-C095-4B69-8CBE-84AB3933A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44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6BE8D-CE0B-4F9A-B2EF-D10A7FBB9123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7ACEE-74BC-481E-858E-F7EE45CE5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701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B8D01-8348-4CA9-BCD5-797B1A6DE8AF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37BFF-9B6B-4CA2-A1E9-58FB60C0E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293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0F58B-08CA-4A95-88AC-2C21545B3006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FF6E-50EE-4943-82B2-7E162C998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896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D5630-6F0E-42C7-9AA6-24D787DB4343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54C83-32A8-48BD-B262-1D2C5B56D5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14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B74AA-AF34-41B7-8A8B-63189348FB65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9FFC7-4782-476D-8956-DE530B5FD0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1436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55F20-D1CC-45A8-A01C-0542EDBF3AAE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EDF1A-4059-4A57-8998-FED1E15C0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162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42AB5-E778-476C-869D-DA975180D5DB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F8915-0EA2-4CDD-908B-39F0C1D4A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8470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B98ED-067B-4297-8CE9-0EDC87EEB8BC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BEF7-13DF-4E22-9D04-353695ECA3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8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42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E5FF45C2-02F6-4892-9960-0C1BB110D638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6D10723-E28A-4E99-9B00-22592951B2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515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18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ECAF9ABE-6069-4419-90D1-93199C5E741B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E0598E7-486D-4972-A2A7-BDF0956A8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3845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94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71D60575-F710-4DA6-AA33-A00C23ABAFD0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EBAAAFE-EB3A-4E12-9B4F-E30D69B2F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7455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70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0338" y="1487488"/>
            <a:ext cx="4316412" cy="4532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29150" y="1487488"/>
            <a:ext cx="4318000" cy="4532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7AE2C081-5834-4921-BF42-33005D3B0A8B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1ED97D7-EF78-49B3-9843-BFE59AA71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9238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46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8F555FA6-3FC3-426B-BD55-A404D0E2A3DE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CB0795D-0B89-429E-B620-C89AE9E4F3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071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A03FB-48A5-4517-BF00-CF1DE0B65BAE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4D369-B910-45C5-9DD2-5599F4AF9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2950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22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6913A632-25C3-4DF2-B4EB-2506D1F0042A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3AE46F0-ECBC-44EC-BDBD-F56CCE4C81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054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98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65048070-1854-433A-8109-A24942799D34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9FC5620-2336-41C8-B651-548F4437A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3736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74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41214EC1-E6ED-4683-AD7F-7DD059CC9E91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EF3215C-3E1A-4B29-9648-81371726C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8205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50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A5427B8A-8542-43E8-8696-C7D3C128849F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E1E722B-801C-408B-AE0A-37E7ABABF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4018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726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84BF61F9-84C4-408E-8AD8-FC2E5F15F759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9DFE163-A2E1-41CA-B1AA-40BE9ACC2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7490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702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73875" y="731838"/>
            <a:ext cx="2241550" cy="52879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6050" y="731838"/>
            <a:ext cx="6575425" cy="52879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CA75DC1B-E187-49B7-993E-BAFFFF0A2739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47CAAA8-744D-4CC7-B9B8-ECD8441D7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091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78" r:id="rId4" imgW="466616" imgH="509362" progId="">
                  <p:embed/>
                </p:oleObj>
              </mc:Choice>
              <mc:Fallback>
                <p:oleObj r:id="rId4" imgW="466616" imgH="509362" progId="">
                  <p:embed/>
                  <p:pic>
                    <p:nvPicPr>
                      <p:cNvPr id="0" name="Picture 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050" y="731838"/>
            <a:ext cx="8969375" cy="6381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60338" y="1487488"/>
            <a:ext cx="8786812" cy="4532312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eaLnBrk="1" hangingPunct="1">
              <a:buClrTx/>
              <a:buSzTx/>
              <a:defRPr/>
            </a:lvl1pPr>
          </a:lstStyle>
          <a:p>
            <a:pPr>
              <a:defRPr/>
            </a:pPr>
            <a:fld id="{4648AE2C-54E9-4351-988B-2D4555175EC0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algn="l" defTabSz="914400" eaLnBrk="1" hangingPunct="1">
              <a:buClrTx/>
              <a:buSzTx/>
              <a:buFontTx/>
              <a:buNone/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eaLnBrk="1" hangingPunct="1">
              <a:buClrTx/>
              <a:buSzTx/>
              <a:buFontTx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E2E9D36-6635-48EB-A297-5CEC7DBE6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736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128713" y="1354138"/>
            <a:ext cx="8015287" cy="5080000"/>
          </a:xfrm>
          <a:prstGeom prst="rect">
            <a:avLst/>
          </a:prstGeom>
          <a:solidFill>
            <a:srgbClr val="E6E6E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2427288" y="1211263"/>
            <a:ext cx="2279650" cy="147637"/>
          </a:xfrm>
          <a:prstGeom prst="rect">
            <a:avLst/>
          </a:prstGeom>
          <a:solidFill>
            <a:srgbClr val="0095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2546350" y="1828800"/>
            <a:ext cx="2001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mtClean="0">
                <a:solidFill>
                  <a:srgbClr val="ED1B2E"/>
                </a:solidFill>
              </a:rPr>
              <a:t>Вставьте картинку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25700" y="3776663"/>
            <a:ext cx="6597650" cy="1549400"/>
          </a:xfrm>
        </p:spPr>
        <p:txBody>
          <a:bodyPr anchor="t"/>
          <a:lstStyle>
            <a:lvl1pPr>
              <a:defRPr sz="2000">
                <a:solidFill>
                  <a:srgbClr val="003864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19350" y="5397500"/>
            <a:ext cx="6565900" cy="1076325"/>
          </a:xfrm>
        </p:spPr>
        <p:txBody>
          <a:bodyPr/>
          <a:lstStyle>
            <a:lvl1pPr marL="0" indent="0">
              <a:buFont typeface="Tahoma" pitchFamily="34" charset="0"/>
              <a:buNone/>
              <a:defRPr sz="18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61605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E0D39-3C74-4C56-A0B9-985991026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584350"/>
      </p:ext>
    </p:extLst>
  </p:cSld>
  <p:clrMapOvr>
    <a:masterClrMapping/>
  </p:clrMapOvr>
  <p:transition>
    <p:fade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93C21-0F0D-431F-AEE2-6B4B5A86D9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32586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163D2-C1BD-4E3A-AC1F-84A9CFC3CA47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C37E7-7114-40A6-B042-30194F13A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9851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4838" y="984250"/>
            <a:ext cx="4062412" cy="5141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19650" y="984250"/>
            <a:ext cx="4064000" cy="5141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4789B-5CB8-49E8-9A58-4105DCBDB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625070"/>
      </p:ext>
    </p:extLst>
  </p:cSld>
  <p:clrMapOvr>
    <a:masterClrMapping/>
  </p:clrMapOvr>
  <p:transition>
    <p:fade thruBlk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0E6D5-471E-4223-A24C-1B66733DF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026187"/>
      </p:ext>
    </p:extLst>
  </p:cSld>
  <p:clrMapOvr>
    <a:masterClrMapping/>
  </p:clrMapOvr>
  <p:transition>
    <p:fade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490AD-C8B3-4B64-BAC6-45BB174A3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010466"/>
      </p:ext>
    </p:extLst>
  </p:cSld>
  <p:clrMapOvr>
    <a:masterClrMapping/>
  </p:clrMapOvr>
  <p:transition>
    <p:fade thruBlk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D38D0-05A5-4C80-B91D-E29320E37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521512"/>
      </p:ext>
    </p:extLst>
  </p:cSld>
  <p:clrMapOvr>
    <a:masterClrMapping/>
  </p:clrMapOvr>
  <p:transition>
    <p:fade thruBlk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2643A-D427-4FD2-A69B-DCF3AF748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107174"/>
      </p:ext>
    </p:extLst>
  </p:cSld>
  <p:clrMapOvr>
    <a:masterClrMapping/>
  </p:clrMapOvr>
  <p:transition>
    <p:fade thruBlk="1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42723-DB78-48AB-A7DA-C0AA922A5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762602"/>
      </p:ext>
    </p:extLst>
  </p:cSld>
  <p:clrMapOvr>
    <a:masterClrMapping/>
  </p:clrMapOvr>
  <p:transition>
    <p:fade thruBlk="1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B1ABE-4A8B-4CE6-B17E-800B339D30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896498"/>
      </p:ext>
    </p:extLst>
  </p:cSld>
  <p:clrMapOvr>
    <a:masterClrMapping/>
  </p:clrMapOvr>
  <p:transition>
    <p:fade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21488" y="104775"/>
            <a:ext cx="2071687" cy="6021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4838" y="104775"/>
            <a:ext cx="6064250" cy="6021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8730B-23A2-486B-AEB0-7C352E547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268676"/>
      </p:ext>
    </p:extLst>
  </p:cSld>
  <p:clrMapOvr>
    <a:masterClrMapping/>
  </p:clrMapOvr>
  <p:transition>
    <p:fade thruBlk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A9EDF-8B5D-4857-A57B-D43220A8D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853959"/>
      </p:ext>
    </p:extLst>
  </p:cSld>
  <p:clrMapOvr>
    <a:masterClrMapping/>
  </p:clrMapOvr>
  <p:transition>
    <p:fade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FCD61-3732-4C5E-B157-F5E49E2D5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31692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06D04-A101-4A86-91E0-D3B46C255BD6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8D8D-1646-4CCD-B364-DE95F2911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2441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EDD8F-FBF7-474F-8966-EF9809BEB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443358"/>
      </p:ext>
    </p:extLst>
  </p:cSld>
  <p:clrMapOvr>
    <a:masterClrMapping/>
  </p:clrMapOvr>
  <p:transition>
    <p:fade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60425" y="2043113"/>
            <a:ext cx="3976688" cy="4073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89513" y="2043113"/>
            <a:ext cx="3978275" cy="4073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8FA42-3022-4325-99B6-6ED902315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975948"/>
      </p:ext>
    </p:extLst>
  </p:cSld>
  <p:clrMapOvr>
    <a:masterClrMapping/>
  </p:clrMapOvr>
  <p:transition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26F60-CF55-4AAB-9AA0-4715AC427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065956"/>
      </p:ext>
    </p:extLst>
  </p:cSld>
  <p:clrMapOvr>
    <a:masterClrMapping/>
  </p:clrMapOvr>
  <p:transition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F3D0C-D6A0-49E4-8088-022EF4911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094226"/>
      </p:ext>
    </p:extLst>
  </p:cSld>
  <p:clrMapOvr>
    <a:masterClrMapping/>
  </p:clrMapOvr>
  <p:transition>
    <p:fade thruBlk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528F9-C9A7-4AFC-8FAE-3E538B0BC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623934"/>
      </p:ext>
    </p:extLst>
  </p:cSld>
  <p:clrMapOvr>
    <a:masterClrMapping/>
  </p:clrMapOvr>
  <p:transition>
    <p:fade thruBlk="1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C4C02-AF1C-40E7-BDA2-D1F9445D5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14389"/>
      </p:ext>
    </p:extLst>
  </p:cSld>
  <p:clrMapOvr>
    <a:masterClrMapping/>
  </p:clrMapOvr>
  <p:transition>
    <p:fade thruBlk="1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F01B8-AD4F-45F0-A361-7BE85B627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760085"/>
      </p:ext>
    </p:extLst>
  </p:cSld>
  <p:clrMapOvr>
    <a:masterClrMapping/>
  </p:clrMapOvr>
  <p:transition>
    <p:fade thruBlk="1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64C31-7A8E-409F-A1CB-70925A92B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61672"/>
      </p:ext>
    </p:extLst>
  </p:cSld>
  <p:clrMapOvr>
    <a:masterClrMapping/>
  </p:clrMapOvr>
  <p:transition>
    <p:fade thruBlk="1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40550" y="190500"/>
            <a:ext cx="2027238" cy="59261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4075" y="190500"/>
            <a:ext cx="5934075" cy="59261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AD2B1-10A6-41F3-9DC7-8E105DF37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630177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7E627-818E-4FED-9DBE-737E9EF53554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10FF4-330E-4579-9CD3-93411C5C17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58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1FE3D-C40B-47F1-B123-085C9B790B4C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8DED5-5EC7-4792-8119-89742D3F5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932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9D8E5-3795-4A3D-94A9-0EBA13C7CD00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01CC8-CEC1-470E-AA28-BC7602E774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502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AF8D9-8F63-4D24-BF18-12C6182BE885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CA879-2CE5-4C5D-8057-B4D54AE95A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190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1.wmf"/><Relationship Id="rId2" Type="http://schemas.openxmlformats.org/officeDocument/2006/relationships/slideLayout" Target="../slideLayouts/slideLayout26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vmlDrawing" Target="../drawings/vmlDrawing1.v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4992C1E-2471-4B34-99FE-EA6D0EC1579D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953473F-8535-4E62-8C95-EAC006F38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7837B4-7176-4CB6-956C-6051EF42B94C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9ADD2-4599-4E7D-9DA7-08BF2A50F7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3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  <p:sldLayoutId id="2147484060" r:id="rId8"/>
    <p:sldLayoutId id="2147484061" r:id="rId9"/>
    <p:sldLayoutId id="2147484062" r:id="rId10"/>
    <p:sldLayoutId id="2147484063" r:id="rId11"/>
    <p:sldLayoutId id="2147484064" r:id="rId12"/>
    <p:sldLayoutId id="214748406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000030"/>
          </a:solidFill>
          <a:ln w="9360">
            <a:solidFill>
              <a:srgbClr val="00003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449263" eaLnBrk="0" hangingPunct="0">
              <a:lnSpc>
                <a:spcPct val="3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rgbClr val="FFFFFF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5" name="AutoShape 2"/>
          <p:cNvSpPr>
            <a:spLocks noChangeArrowheads="1"/>
          </p:cNvSpPr>
          <p:nvPr/>
        </p:nvSpPr>
        <p:spPr bwMode="auto">
          <a:xfrm>
            <a:off x="0" y="455613"/>
            <a:ext cx="185738" cy="6402387"/>
          </a:xfrm>
          <a:custGeom>
            <a:avLst/>
            <a:gdLst>
              <a:gd name="T0" fmla="*/ 0 w 117"/>
              <a:gd name="T1" fmla="*/ 2147483647 h 4033"/>
              <a:gd name="T2" fmla="*/ 0 w 117"/>
              <a:gd name="T3" fmla="*/ 0 h 4033"/>
              <a:gd name="T4" fmla="*/ 2147483647 w 117"/>
              <a:gd name="T5" fmla="*/ 2147483647 h 4033"/>
              <a:gd name="T6" fmla="*/ 2147483647 w 117"/>
              <a:gd name="T7" fmla="*/ 2147483647 h 4033"/>
              <a:gd name="T8" fmla="*/ 0 w 117"/>
              <a:gd name="T9" fmla="*/ 2147483647 h 40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"/>
              <a:gd name="T16" fmla="*/ 0 h 4033"/>
              <a:gd name="T17" fmla="*/ 117 w 117"/>
              <a:gd name="T18" fmla="*/ 4033 h 40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" h="4033">
                <a:moveTo>
                  <a:pt x="0" y="4033"/>
                </a:moveTo>
                <a:lnTo>
                  <a:pt x="0" y="0"/>
                </a:lnTo>
                <a:lnTo>
                  <a:pt x="117" y="117"/>
                </a:lnTo>
                <a:lnTo>
                  <a:pt x="112" y="4033"/>
                </a:lnTo>
                <a:lnTo>
                  <a:pt x="0" y="4033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5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3077" name="Object 4"/>
          <p:cNvGraphicFramePr>
            <a:graphicFrameLocks noChangeAspect="1"/>
          </p:cNvGraphicFramePr>
          <p:nvPr/>
        </p:nvGraphicFramePr>
        <p:xfrm>
          <a:off x="8737600" y="0"/>
          <a:ext cx="406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4" r:id="rId16" imgW="466616" imgH="509362" progId="">
                  <p:embed/>
                </p:oleObj>
              </mc:Choice>
              <mc:Fallback>
                <p:oleObj r:id="rId16" imgW="466616" imgH="509362" progId="">
                  <p:embed/>
                  <p:pic>
                    <p:nvPicPr>
                      <p:cNvPr id="0" name="Picture 1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7600" y="0"/>
                        <a:ext cx="4064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8" name="Picture 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868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79" name="AutoShape 6"/>
          <p:cNvSpPr>
            <a:spLocks noChangeArrowheads="1"/>
          </p:cNvSpPr>
          <p:nvPr/>
        </p:nvSpPr>
        <p:spPr bwMode="auto">
          <a:xfrm>
            <a:off x="-1588" y="457200"/>
            <a:ext cx="9144001" cy="196850"/>
          </a:xfrm>
          <a:custGeom>
            <a:avLst/>
            <a:gdLst>
              <a:gd name="T0" fmla="*/ 2147483647 w 5760"/>
              <a:gd name="T1" fmla="*/ 0 h 124"/>
              <a:gd name="T2" fmla="*/ 0 w 5760"/>
              <a:gd name="T3" fmla="*/ 2147483647 h 124"/>
              <a:gd name="T4" fmla="*/ 2147483647 w 5760"/>
              <a:gd name="T5" fmla="*/ 2147483647 h 124"/>
              <a:gd name="T6" fmla="*/ 2147483647 w 5760"/>
              <a:gd name="T7" fmla="*/ 2147483647 h 124"/>
              <a:gd name="T8" fmla="*/ 2147483647 w 5760"/>
              <a:gd name="T9" fmla="*/ 0 h 1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24"/>
              <a:gd name="T17" fmla="*/ 5760 w 5760"/>
              <a:gd name="T18" fmla="*/ 124 h 1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24">
                <a:moveTo>
                  <a:pt x="5760" y="0"/>
                </a:moveTo>
                <a:lnTo>
                  <a:pt x="0" y="4"/>
                </a:lnTo>
                <a:lnTo>
                  <a:pt x="120" y="124"/>
                </a:lnTo>
                <a:lnTo>
                  <a:pt x="5758" y="124"/>
                </a:lnTo>
                <a:lnTo>
                  <a:pt x="5760" y="0"/>
                </a:lnTo>
                <a:close/>
              </a:path>
            </a:pathLst>
          </a:custGeom>
          <a:gradFill rotWithShape="0">
            <a:gsLst>
              <a:gs pos="0">
                <a:srgbClr val="00003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46050" y="731838"/>
            <a:ext cx="89693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08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338" y="1487488"/>
            <a:ext cx="8786812" cy="453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87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l" defTabSz="449263" eaLnBrk="0" hangingPunct="0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pitchFamily="32" charset="0"/>
              </a:defRPr>
            </a:lvl1pPr>
          </a:lstStyle>
          <a:p>
            <a:pPr>
              <a:defRPr/>
            </a:pPr>
            <a:fld id="{4F197C67-C8DD-4C66-9ED0-8571EE226D17}" type="datetime1">
              <a:rPr lang="ru-RU" smtClean="0"/>
              <a:pPr>
                <a:defRPr/>
              </a:pPr>
              <a:t>22.09.2014</a:t>
            </a:fld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702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defTabSz="449263" eaLnBrk="0" hangingPunct="0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4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534150"/>
            <a:ext cx="2565400" cy="323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defTabSz="449263" eaLnBrk="0" hangingPunct="0">
              <a:lnSpc>
                <a:spcPct val="10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</a:defRPr>
            </a:lvl1pPr>
          </a:lstStyle>
          <a:p>
            <a:pPr>
              <a:defRPr/>
            </a:pPr>
            <a:fld id="{24A05822-61A1-4D5D-B202-6DCEF8B00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  <p:sldLayoutId id="2147484094" r:id="rId8"/>
    <p:sldLayoutId id="2147484095" r:id="rId9"/>
    <p:sldLayoutId id="2147484096" r:id="rId10"/>
    <p:sldLayoutId id="2147484097" r:id="rId11"/>
    <p:sldLayoutId id="2147484098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+mj-lt"/>
          <a:ea typeface="Arial Unicode MS" pitchFamily="34" charset="-128"/>
          <a:cs typeface="+mj-cs"/>
        </a:defRPr>
      </a:lvl1pPr>
      <a:lvl2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Times New Roman" pitchFamily="16" charset="0"/>
          <a:ea typeface="Arial Unicode MS" pitchFamily="34" charset="-128"/>
          <a:cs typeface="Arial Unicode MS" pitchFamily="32" charset="0"/>
        </a:defRPr>
      </a:lvl2pPr>
      <a:lvl3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Times New Roman" pitchFamily="16" charset="0"/>
          <a:ea typeface="Arial Unicode MS" pitchFamily="34" charset="-128"/>
          <a:cs typeface="Arial Unicode MS" pitchFamily="32" charset="0"/>
        </a:defRPr>
      </a:lvl3pPr>
      <a:lvl4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Times New Roman" pitchFamily="16" charset="0"/>
          <a:ea typeface="Arial Unicode MS" pitchFamily="34" charset="-128"/>
          <a:cs typeface="Arial Unicode MS" pitchFamily="32" charset="0"/>
        </a:defRPr>
      </a:lvl4pPr>
      <a:lvl5pPr algn="ctr" defTabSz="449263" rtl="0" eaLnBrk="0" fontAlgn="base" hangingPunct="0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8" charset="0"/>
        <a:defRPr sz="2600">
          <a:solidFill>
            <a:srgbClr val="514185"/>
          </a:solidFill>
          <a:latin typeface="Times New Roman" pitchFamily="16" charset="0"/>
          <a:ea typeface="Arial Unicode MS" pitchFamily="34" charset="-128"/>
          <a:cs typeface="Arial Unicode MS" pitchFamily="32" charset="0"/>
        </a:defRPr>
      </a:lvl5pPr>
      <a:lvl6pPr marL="457200" algn="ctr" defTabSz="449263" rtl="0" eaLnBrk="1" fontAlgn="base" hangingPunct="1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6" charset="0"/>
        <a:defRPr sz="2600">
          <a:solidFill>
            <a:srgbClr val="514185"/>
          </a:solidFill>
          <a:latin typeface="Times New Roman" pitchFamily="16" charset="0"/>
          <a:cs typeface="Arial Unicode MS" pitchFamily="32" charset="0"/>
        </a:defRPr>
      </a:lvl6pPr>
      <a:lvl7pPr marL="914400" algn="ctr" defTabSz="449263" rtl="0" eaLnBrk="1" fontAlgn="base" hangingPunct="1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6" charset="0"/>
        <a:defRPr sz="2600">
          <a:solidFill>
            <a:srgbClr val="514185"/>
          </a:solidFill>
          <a:latin typeface="Times New Roman" pitchFamily="16" charset="0"/>
          <a:cs typeface="Arial Unicode MS" pitchFamily="32" charset="0"/>
        </a:defRPr>
      </a:lvl7pPr>
      <a:lvl8pPr marL="1371600" algn="ctr" defTabSz="449263" rtl="0" eaLnBrk="1" fontAlgn="base" hangingPunct="1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6" charset="0"/>
        <a:defRPr sz="2600">
          <a:solidFill>
            <a:srgbClr val="514185"/>
          </a:solidFill>
          <a:latin typeface="Times New Roman" pitchFamily="16" charset="0"/>
          <a:cs typeface="Arial Unicode MS" pitchFamily="32" charset="0"/>
        </a:defRPr>
      </a:lvl8pPr>
      <a:lvl9pPr marL="1828800" algn="ctr" defTabSz="449263" rtl="0" eaLnBrk="1" fontAlgn="base" hangingPunct="1">
        <a:lnSpc>
          <a:spcPct val="27000"/>
        </a:lnSpc>
        <a:spcBef>
          <a:spcPct val="0"/>
        </a:spcBef>
        <a:spcAft>
          <a:spcPct val="0"/>
        </a:spcAft>
        <a:buClr>
          <a:srgbClr val="514185"/>
        </a:buClr>
        <a:buSzPct val="100000"/>
        <a:buFont typeface="Times New Roman" pitchFamily="16" charset="0"/>
        <a:defRPr sz="2600">
          <a:solidFill>
            <a:srgbClr val="514185"/>
          </a:solidFill>
          <a:latin typeface="Times New Roman" pitchFamily="16" charset="0"/>
          <a:cs typeface="Arial Unicode MS" pitchFamily="32" charset="0"/>
        </a:defRPr>
      </a:lvl9pPr>
    </p:titleStyle>
    <p:bodyStyle>
      <a:lvl1pPr marL="317500" indent="-317500" algn="l" defTabSz="449263" rtl="0" eaLnBrk="0" fontAlgn="base" hangingPunct="0">
        <a:lnSpc>
          <a:spcPct val="33000"/>
        </a:lnSpc>
        <a:spcBef>
          <a:spcPts val="65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600">
          <a:solidFill>
            <a:srgbClr val="000000"/>
          </a:solidFill>
          <a:latin typeface="+mn-lt"/>
          <a:ea typeface="Arial Unicode MS" pitchFamily="34" charset="-128"/>
          <a:cs typeface="+mn-cs"/>
        </a:defRPr>
      </a:lvl1pPr>
      <a:lvl2pPr marL="717550" indent="-260350" algn="l" defTabSz="449263" rtl="0" eaLnBrk="0" fontAlgn="base" hangingPunct="0">
        <a:lnSpc>
          <a:spcPct val="33000"/>
        </a:lnSpc>
        <a:spcBef>
          <a:spcPts val="60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400">
          <a:solidFill>
            <a:srgbClr val="000000"/>
          </a:solidFill>
          <a:latin typeface="+mn-lt"/>
          <a:ea typeface="Arial Unicode MS" pitchFamily="34" charset="-128"/>
          <a:cs typeface="+mn-cs"/>
        </a:defRPr>
      </a:lvl2pPr>
      <a:lvl3pPr marL="1143000" indent="-228600" algn="l" defTabSz="449263" rtl="0" eaLnBrk="0" fontAlgn="base" hangingPunct="0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000">
          <a:solidFill>
            <a:srgbClr val="000000"/>
          </a:solidFill>
          <a:latin typeface="+mn-lt"/>
          <a:ea typeface="Arial Unicode MS" pitchFamily="34" charset="-128"/>
          <a:cs typeface="+mn-cs"/>
        </a:defRPr>
      </a:lvl3pPr>
      <a:lvl4pPr marL="1600200" indent="-228600" algn="l" defTabSz="449263" rtl="0" eaLnBrk="0" fontAlgn="base" hangingPunct="0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000">
          <a:solidFill>
            <a:srgbClr val="000000"/>
          </a:solidFill>
          <a:latin typeface="+mn-lt"/>
          <a:ea typeface="Arial Unicode MS" pitchFamily="34" charset="-128"/>
          <a:cs typeface="+mn-cs"/>
        </a:defRPr>
      </a:lvl4pPr>
      <a:lvl5pPr marL="2057400" indent="-228600" algn="l" defTabSz="449263" rtl="0" eaLnBrk="0" fontAlgn="base" hangingPunct="0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8" charset="2"/>
        <a:buChar char=""/>
        <a:defRPr sz="2000">
          <a:solidFill>
            <a:srgbClr val="000000"/>
          </a:solidFill>
          <a:latin typeface="+mn-lt"/>
          <a:ea typeface="Arial Unicode MS" pitchFamily="34" charset="-128"/>
          <a:cs typeface="+mn-cs"/>
        </a:defRPr>
      </a:lvl5pPr>
      <a:lvl6pPr marL="2514600" indent="-228600" algn="l" defTabSz="449263" rtl="0" eaLnBrk="1" fontAlgn="base" hangingPunct="1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6" charset="2"/>
        <a:buChar char="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1" fontAlgn="base" hangingPunct="1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6" charset="2"/>
        <a:buChar char="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1" fontAlgn="base" hangingPunct="1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6" charset="2"/>
        <a:buChar char="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1" fontAlgn="base" hangingPunct="1">
        <a:lnSpc>
          <a:spcPct val="3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Symbol" pitchFamily="16" charset="2"/>
        <a:buChar char="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099" name="Group 18"/>
          <p:cNvGrpSpPr>
            <a:grpSpLocks/>
          </p:cNvGrpSpPr>
          <p:nvPr/>
        </p:nvGrpSpPr>
        <p:grpSpPr bwMode="auto">
          <a:xfrm>
            <a:off x="228600" y="985838"/>
            <a:ext cx="8686800" cy="5218112"/>
            <a:chOff x="144" y="288"/>
            <a:chExt cx="5760" cy="4032"/>
          </a:xfrm>
        </p:grpSpPr>
        <p:grpSp>
          <p:nvGrpSpPr>
            <p:cNvPr id="4105" name="Group 19"/>
            <p:cNvGrpSpPr>
              <a:grpSpLocks/>
            </p:cNvGrpSpPr>
            <p:nvPr/>
          </p:nvGrpSpPr>
          <p:grpSpPr bwMode="auto">
            <a:xfrm>
              <a:off x="144" y="288"/>
              <a:ext cx="5760" cy="4032"/>
              <a:chOff x="240" y="960"/>
              <a:chExt cx="2448" cy="3400"/>
            </a:xfrm>
          </p:grpSpPr>
          <p:sp>
            <p:nvSpPr>
              <p:cNvPr id="4113" name="Line 20"/>
              <p:cNvSpPr>
                <a:spLocks noChangeShapeType="1"/>
              </p:cNvSpPr>
              <p:nvPr/>
            </p:nvSpPr>
            <p:spPr bwMode="auto">
              <a:xfrm flipV="1">
                <a:off x="240" y="96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4" name="Line 21"/>
              <p:cNvSpPr>
                <a:spLocks noChangeShapeType="1"/>
              </p:cNvSpPr>
              <p:nvPr/>
            </p:nvSpPr>
            <p:spPr bwMode="auto">
              <a:xfrm flipV="1">
                <a:off x="240" y="1256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5" name="Line 22"/>
              <p:cNvSpPr>
                <a:spLocks noChangeShapeType="1"/>
              </p:cNvSpPr>
              <p:nvPr/>
            </p:nvSpPr>
            <p:spPr bwMode="auto">
              <a:xfrm flipV="1">
                <a:off x="240" y="1552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6" name="Line 23"/>
              <p:cNvSpPr>
                <a:spLocks noChangeShapeType="1"/>
              </p:cNvSpPr>
              <p:nvPr/>
            </p:nvSpPr>
            <p:spPr bwMode="auto">
              <a:xfrm flipV="1">
                <a:off x="240" y="1848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7" name="Line 24"/>
              <p:cNvSpPr>
                <a:spLocks noChangeShapeType="1"/>
              </p:cNvSpPr>
              <p:nvPr/>
            </p:nvSpPr>
            <p:spPr bwMode="auto">
              <a:xfrm flipV="1">
                <a:off x="240" y="2144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8" name="Line 25"/>
              <p:cNvSpPr>
                <a:spLocks noChangeShapeType="1"/>
              </p:cNvSpPr>
              <p:nvPr/>
            </p:nvSpPr>
            <p:spPr bwMode="auto">
              <a:xfrm flipV="1">
                <a:off x="240" y="244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  <p:grpSp>
          <p:nvGrpSpPr>
            <p:cNvPr id="4106" name="Group 26"/>
            <p:cNvGrpSpPr>
              <a:grpSpLocks/>
            </p:cNvGrpSpPr>
            <p:nvPr/>
          </p:nvGrpSpPr>
          <p:grpSpPr bwMode="auto">
            <a:xfrm flipH="1">
              <a:off x="144" y="288"/>
              <a:ext cx="5760" cy="4032"/>
              <a:chOff x="240" y="960"/>
              <a:chExt cx="2448" cy="3400"/>
            </a:xfrm>
          </p:grpSpPr>
          <p:sp>
            <p:nvSpPr>
              <p:cNvPr id="4107" name="Line 27"/>
              <p:cNvSpPr>
                <a:spLocks noChangeShapeType="1"/>
              </p:cNvSpPr>
              <p:nvPr/>
            </p:nvSpPr>
            <p:spPr bwMode="auto">
              <a:xfrm flipV="1">
                <a:off x="240" y="96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08" name="Line 28"/>
              <p:cNvSpPr>
                <a:spLocks noChangeShapeType="1"/>
              </p:cNvSpPr>
              <p:nvPr/>
            </p:nvSpPr>
            <p:spPr bwMode="auto">
              <a:xfrm flipV="1">
                <a:off x="240" y="1256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09" name="Line 29"/>
              <p:cNvSpPr>
                <a:spLocks noChangeShapeType="1"/>
              </p:cNvSpPr>
              <p:nvPr/>
            </p:nvSpPr>
            <p:spPr bwMode="auto">
              <a:xfrm flipV="1">
                <a:off x="240" y="1552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0" name="Line 30"/>
              <p:cNvSpPr>
                <a:spLocks noChangeShapeType="1"/>
              </p:cNvSpPr>
              <p:nvPr/>
            </p:nvSpPr>
            <p:spPr bwMode="auto">
              <a:xfrm flipV="1">
                <a:off x="240" y="1848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1" name="Line 31"/>
              <p:cNvSpPr>
                <a:spLocks noChangeShapeType="1"/>
              </p:cNvSpPr>
              <p:nvPr/>
            </p:nvSpPr>
            <p:spPr bwMode="auto">
              <a:xfrm flipV="1">
                <a:off x="240" y="2144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4112" name="Line 32"/>
              <p:cNvSpPr>
                <a:spLocks noChangeShapeType="1"/>
              </p:cNvSpPr>
              <p:nvPr/>
            </p:nvSpPr>
            <p:spPr bwMode="auto">
              <a:xfrm flipV="1">
                <a:off x="240" y="244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</p:grpSp>
      <p:sp>
        <p:nvSpPr>
          <p:cNvPr id="4100" name="Rectangle 10"/>
          <p:cNvSpPr>
            <a:spLocks noChangeArrowheads="1"/>
          </p:cNvSpPr>
          <p:nvPr/>
        </p:nvSpPr>
        <p:spPr bwMode="auto">
          <a:xfrm>
            <a:off x="596900" y="6783388"/>
            <a:ext cx="8547100" cy="74612"/>
          </a:xfrm>
          <a:prstGeom prst="rect">
            <a:avLst/>
          </a:prstGeom>
          <a:solidFill>
            <a:srgbClr val="0095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101" name="Picture 12" descr="razdel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785813"/>
            <a:ext cx="85534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04838" y="104775"/>
            <a:ext cx="8288337" cy="59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3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4838" y="984250"/>
            <a:ext cx="8278812" cy="514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69113" y="6367463"/>
            <a:ext cx="213360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rgbClr val="6B7995"/>
                </a:solidFill>
                <a:latin typeface="Arial" charset="0"/>
              </a:defRPr>
            </a:lvl1pPr>
          </a:lstStyle>
          <a:p>
            <a:pPr>
              <a:defRPr/>
            </a:pPr>
            <a:fld id="{9392F9C5-27AE-4935-BA21-6CF39F1B5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066" r:id="rId2"/>
    <p:sldLayoutId id="2147484067" r:id="rId3"/>
    <p:sldLayoutId id="2147484068" r:id="rId4"/>
    <p:sldLayoutId id="2147484069" r:id="rId5"/>
    <p:sldLayoutId id="2147484070" r:id="rId6"/>
    <p:sldLayoutId id="2147484071" r:id="rId7"/>
    <p:sldLayoutId id="2147484072" r:id="rId8"/>
    <p:sldLayoutId id="2147484073" r:id="rId9"/>
    <p:sldLayoutId id="2147484074" r:id="rId10"/>
    <p:sldLayoutId id="2147484075" r:id="rId11"/>
  </p:sldLayoutIdLst>
  <p:transition>
    <p:fade thruBlk="1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95CE"/>
          </a:solidFill>
          <a:latin typeface="Arial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95CE"/>
        </a:buClr>
        <a:buSzPct val="85000"/>
        <a:buFont typeface="Tahoma" pitchFamily="34" charset="0"/>
        <a:buChar char="●"/>
        <a:defRPr sz="2000" b="1">
          <a:solidFill>
            <a:srgbClr val="003864"/>
          </a:solidFill>
          <a:latin typeface="+mn-lt"/>
          <a:ea typeface="+mn-ea"/>
          <a:cs typeface="+mn-cs"/>
        </a:defRPr>
      </a:lvl1pPr>
      <a:lvl2pPr marL="538163" indent="-182563" algn="l" rtl="0" eaLnBrk="0" fontAlgn="base" hangingPunct="0">
        <a:spcBef>
          <a:spcPct val="20000"/>
        </a:spcBef>
        <a:spcAft>
          <a:spcPct val="0"/>
        </a:spcAft>
        <a:buClr>
          <a:srgbClr val="0095CE"/>
        </a:buClr>
        <a:buSzPct val="120000"/>
        <a:buFont typeface="Tahoma" pitchFamily="34" charset="0"/>
        <a:buChar char="◦"/>
        <a:defRPr sz="2000">
          <a:solidFill>
            <a:srgbClr val="003864"/>
          </a:solidFill>
          <a:latin typeface="+mn-lt"/>
        </a:defRPr>
      </a:lvl2pPr>
      <a:lvl3pPr marL="900113" indent="-182563" algn="l" rtl="0" eaLnBrk="0" fontAlgn="base" hangingPunct="0">
        <a:spcBef>
          <a:spcPct val="20000"/>
        </a:spcBef>
        <a:spcAft>
          <a:spcPct val="0"/>
        </a:spcAft>
        <a:buClr>
          <a:srgbClr val="0095CE"/>
        </a:buClr>
        <a:buSzPct val="120000"/>
        <a:buFont typeface="Tahoma" pitchFamily="34" charset="0"/>
        <a:buChar char="▪"/>
        <a:defRPr>
          <a:solidFill>
            <a:srgbClr val="003864"/>
          </a:solidFill>
          <a:latin typeface="+mn-lt"/>
        </a:defRPr>
      </a:lvl3pPr>
      <a:lvl4pPr marL="1254125" indent="-174625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-"/>
        <a:defRPr sz="1600">
          <a:solidFill>
            <a:schemeClr val="tx1"/>
          </a:solidFill>
          <a:latin typeface="+mn-lt"/>
        </a:defRPr>
      </a:lvl4pPr>
      <a:lvl5pPr marL="1976438" indent="-182563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5pPr>
      <a:lvl6pPr marL="2433638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6pPr>
      <a:lvl7pPr marL="2890838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7pPr>
      <a:lvl8pPr marL="3348038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8pPr>
      <a:lvl9pPr marL="3805238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Tahoma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123" name="Group 15"/>
          <p:cNvGrpSpPr>
            <a:grpSpLocks/>
          </p:cNvGrpSpPr>
          <p:nvPr/>
        </p:nvGrpSpPr>
        <p:grpSpPr bwMode="auto">
          <a:xfrm>
            <a:off x="228600" y="985838"/>
            <a:ext cx="8686800" cy="5218112"/>
            <a:chOff x="144" y="288"/>
            <a:chExt cx="5760" cy="4032"/>
          </a:xfrm>
        </p:grpSpPr>
        <p:grpSp>
          <p:nvGrpSpPr>
            <p:cNvPr id="5129" name="Group 16"/>
            <p:cNvGrpSpPr>
              <a:grpSpLocks/>
            </p:cNvGrpSpPr>
            <p:nvPr/>
          </p:nvGrpSpPr>
          <p:grpSpPr bwMode="auto">
            <a:xfrm>
              <a:off x="144" y="288"/>
              <a:ext cx="5760" cy="4032"/>
              <a:chOff x="240" y="960"/>
              <a:chExt cx="2448" cy="3400"/>
            </a:xfrm>
          </p:grpSpPr>
          <p:sp>
            <p:nvSpPr>
              <p:cNvPr id="5137" name="Line 17"/>
              <p:cNvSpPr>
                <a:spLocks noChangeShapeType="1"/>
              </p:cNvSpPr>
              <p:nvPr/>
            </p:nvSpPr>
            <p:spPr bwMode="auto">
              <a:xfrm flipV="1">
                <a:off x="240" y="96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8" name="Line 18"/>
              <p:cNvSpPr>
                <a:spLocks noChangeShapeType="1"/>
              </p:cNvSpPr>
              <p:nvPr/>
            </p:nvSpPr>
            <p:spPr bwMode="auto">
              <a:xfrm flipV="1">
                <a:off x="240" y="1256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9" name="Line 19"/>
              <p:cNvSpPr>
                <a:spLocks noChangeShapeType="1"/>
              </p:cNvSpPr>
              <p:nvPr/>
            </p:nvSpPr>
            <p:spPr bwMode="auto">
              <a:xfrm flipV="1">
                <a:off x="240" y="1552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40" name="Line 20"/>
              <p:cNvSpPr>
                <a:spLocks noChangeShapeType="1"/>
              </p:cNvSpPr>
              <p:nvPr/>
            </p:nvSpPr>
            <p:spPr bwMode="auto">
              <a:xfrm flipV="1">
                <a:off x="240" y="1848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41" name="Line 21"/>
              <p:cNvSpPr>
                <a:spLocks noChangeShapeType="1"/>
              </p:cNvSpPr>
              <p:nvPr/>
            </p:nvSpPr>
            <p:spPr bwMode="auto">
              <a:xfrm flipV="1">
                <a:off x="240" y="2144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42" name="Line 22"/>
              <p:cNvSpPr>
                <a:spLocks noChangeShapeType="1"/>
              </p:cNvSpPr>
              <p:nvPr/>
            </p:nvSpPr>
            <p:spPr bwMode="auto">
              <a:xfrm flipV="1">
                <a:off x="240" y="244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  <p:grpSp>
          <p:nvGrpSpPr>
            <p:cNvPr id="5130" name="Group 23"/>
            <p:cNvGrpSpPr>
              <a:grpSpLocks/>
            </p:cNvGrpSpPr>
            <p:nvPr/>
          </p:nvGrpSpPr>
          <p:grpSpPr bwMode="auto">
            <a:xfrm flipH="1">
              <a:off x="144" y="288"/>
              <a:ext cx="5760" cy="4032"/>
              <a:chOff x="240" y="960"/>
              <a:chExt cx="2448" cy="3400"/>
            </a:xfrm>
          </p:grpSpPr>
          <p:sp>
            <p:nvSpPr>
              <p:cNvPr id="5131" name="Line 24"/>
              <p:cNvSpPr>
                <a:spLocks noChangeShapeType="1"/>
              </p:cNvSpPr>
              <p:nvPr/>
            </p:nvSpPr>
            <p:spPr bwMode="auto">
              <a:xfrm flipV="1">
                <a:off x="240" y="96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2" name="Line 25"/>
              <p:cNvSpPr>
                <a:spLocks noChangeShapeType="1"/>
              </p:cNvSpPr>
              <p:nvPr/>
            </p:nvSpPr>
            <p:spPr bwMode="auto">
              <a:xfrm flipV="1">
                <a:off x="240" y="1256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3" name="Line 26"/>
              <p:cNvSpPr>
                <a:spLocks noChangeShapeType="1"/>
              </p:cNvSpPr>
              <p:nvPr/>
            </p:nvSpPr>
            <p:spPr bwMode="auto">
              <a:xfrm flipV="1">
                <a:off x="240" y="1552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4" name="Line 27"/>
              <p:cNvSpPr>
                <a:spLocks noChangeShapeType="1"/>
              </p:cNvSpPr>
              <p:nvPr/>
            </p:nvSpPr>
            <p:spPr bwMode="auto">
              <a:xfrm flipV="1">
                <a:off x="240" y="1848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5" name="Line 28"/>
              <p:cNvSpPr>
                <a:spLocks noChangeShapeType="1"/>
              </p:cNvSpPr>
              <p:nvPr/>
            </p:nvSpPr>
            <p:spPr bwMode="auto">
              <a:xfrm flipV="1">
                <a:off x="240" y="2144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5136" name="Line 29"/>
              <p:cNvSpPr>
                <a:spLocks noChangeShapeType="1"/>
              </p:cNvSpPr>
              <p:nvPr/>
            </p:nvSpPr>
            <p:spPr bwMode="auto">
              <a:xfrm flipV="1">
                <a:off x="240" y="2440"/>
                <a:ext cx="2448" cy="1920"/>
              </a:xfrm>
              <a:prstGeom prst="line">
                <a:avLst/>
              </a:prstGeom>
              <a:noFill/>
              <a:ln w="9525">
                <a:solidFill>
                  <a:srgbClr val="F7F7F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</p:grp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0"/>
            <a:ext cx="7240588" cy="1790700"/>
          </a:xfrm>
          <a:prstGeom prst="rect">
            <a:avLst/>
          </a:prstGeom>
          <a:solidFill>
            <a:srgbClr val="E6E6E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Rectangle 10"/>
          <p:cNvSpPr>
            <a:spLocks noChangeArrowheads="1"/>
          </p:cNvSpPr>
          <p:nvPr/>
        </p:nvSpPr>
        <p:spPr bwMode="auto">
          <a:xfrm>
            <a:off x="596900" y="6783388"/>
            <a:ext cx="8547100" cy="74612"/>
          </a:xfrm>
          <a:prstGeom prst="rect">
            <a:avLst/>
          </a:prstGeom>
          <a:solidFill>
            <a:srgbClr val="0095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854075" y="190500"/>
            <a:ext cx="59848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60425" y="2043113"/>
            <a:ext cx="8107363" cy="407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206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69113" y="6367463"/>
            <a:ext cx="2133600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rgbClr val="6B7995"/>
                </a:solidFill>
                <a:latin typeface="Arial" charset="0"/>
              </a:defRPr>
            </a:lvl1pPr>
          </a:lstStyle>
          <a:p>
            <a:pPr>
              <a:defRPr/>
            </a:pPr>
            <a:fld id="{554667B3-E06D-4313-B0B3-BF91F5186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6" r:id="rId1"/>
    <p:sldLayoutId id="2147484077" r:id="rId2"/>
    <p:sldLayoutId id="2147484078" r:id="rId3"/>
    <p:sldLayoutId id="2147484079" r:id="rId4"/>
    <p:sldLayoutId id="2147484080" r:id="rId5"/>
    <p:sldLayoutId id="2147484081" r:id="rId6"/>
    <p:sldLayoutId id="2147484082" r:id="rId7"/>
    <p:sldLayoutId id="2147484083" r:id="rId8"/>
    <p:sldLayoutId id="2147484084" r:id="rId9"/>
    <p:sldLayoutId id="2147484085" r:id="rId10"/>
    <p:sldLayoutId id="2147484086" r:id="rId11"/>
  </p:sldLayoutIdLst>
  <p:transition>
    <p:fade thruBlk="1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864"/>
          </a:solidFill>
          <a:latin typeface="Arial" charset="0"/>
        </a:defRPr>
      </a:lvl9pPr>
    </p:titleStyle>
    <p:bodyStyle>
      <a:lvl1pPr marL="495300" indent="-495300" algn="l" rtl="0" eaLnBrk="0" fontAlgn="base" hangingPunct="0">
        <a:spcBef>
          <a:spcPct val="20000"/>
        </a:spcBef>
        <a:spcAft>
          <a:spcPct val="0"/>
        </a:spcAft>
        <a:buAutoNum type="arabicPeriod"/>
        <a:defRPr sz="2600">
          <a:solidFill>
            <a:srgbClr val="003864"/>
          </a:solidFill>
          <a:latin typeface="+mn-lt"/>
          <a:ea typeface="+mn-ea"/>
          <a:cs typeface="+mn-cs"/>
        </a:defRPr>
      </a:lvl1pPr>
      <a:lvl2pPr marL="757238" indent="-5778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FreeSet" pitchFamily="2" charset="0"/>
        </a:defRPr>
      </a:lvl2pPr>
      <a:lvl3pPr marL="1393825" indent="-4572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FreeSet" pitchFamily="2" charset="0"/>
        </a:defRPr>
      </a:lvl3pPr>
      <a:lvl4pPr marL="1752600" indent="-3810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FreeSet" pitchFamily="2" charset="0"/>
        </a:defRPr>
      </a:lvl4pPr>
      <a:lvl5pPr marL="2209800" indent="-3810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FreeSet" pitchFamily="2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846327" y="1367886"/>
            <a:ext cx="7848872" cy="4752528"/>
          </a:xfrm>
          <a:prstGeom prst="roundRect">
            <a:avLst/>
          </a:prstGeom>
          <a:pattFill prst="lt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077964" y="2606782"/>
            <a:ext cx="7385597" cy="720079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>
          <a:xfrm>
            <a:off x="6598576" y="5973865"/>
            <a:ext cx="2133600" cy="365125"/>
          </a:xfrm>
        </p:spPr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60009" y="387085"/>
            <a:ext cx="8784976" cy="44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Планирование закупок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2241111" y="1102299"/>
            <a:ext cx="5011749" cy="648072"/>
          </a:xfrm>
          <a:prstGeom prst="round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</a:gradFill>
          <a:ln>
            <a:solidFill>
              <a:schemeClr val="tx1"/>
            </a:solidFill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6" charset="0"/>
                <a:cs typeface="Arial Unicode MS" pitchFamily="32" charset="0"/>
              </a:rPr>
              <a:t>Планирование закупок</a:t>
            </a:r>
          </a:p>
        </p:txBody>
      </p:sp>
      <p:cxnSp>
        <p:nvCxnSpPr>
          <p:cNvPr id="6" name="Прямая со стрелкой 5"/>
          <p:cNvCxnSpPr>
            <a:stCxn id="4" idx="2"/>
          </p:cNvCxnSpPr>
          <p:nvPr/>
        </p:nvCxnSpPr>
        <p:spPr bwMode="auto">
          <a:xfrm flipH="1">
            <a:off x="2673160" y="1750371"/>
            <a:ext cx="2073826" cy="827175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4" idx="2"/>
            <a:endCxn id="10" idx="0"/>
          </p:cNvCxnSpPr>
          <p:nvPr/>
        </p:nvCxnSpPr>
        <p:spPr bwMode="auto">
          <a:xfrm>
            <a:off x="4746986" y="1750371"/>
            <a:ext cx="2048142" cy="827175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93040" y="2577546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планы закупок (ст.17)</a:t>
            </a:r>
            <a:endParaRPr lang="ru-RU" sz="20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5517476" y="2577546"/>
            <a:ext cx="2555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планы-графики закупок (ст.21)</a:t>
            </a:r>
            <a:endParaRPr lang="ru-RU" sz="20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990343" y="5183862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обоснование закупок</a:t>
            </a:r>
          </a:p>
          <a:p>
            <a:pPr algn="ctr"/>
            <a:r>
              <a:rPr lang="ru-RU" sz="2000" b="1" i="1" dirty="0" smtClean="0"/>
              <a:t>(ст.18)</a:t>
            </a:r>
            <a:endParaRPr lang="ru-RU" sz="20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5833860" y="5183862"/>
            <a:ext cx="27847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/>
              <a:t>нормирование закупок</a:t>
            </a:r>
          </a:p>
          <a:p>
            <a:pPr algn="ctr"/>
            <a:r>
              <a:rPr lang="ru-RU" sz="2000" b="1" i="1" dirty="0" smtClean="0"/>
              <a:t>(ст.19)</a:t>
            </a:r>
            <a:endParaRPr lang="ru-RU" sz="2000" b="1" i="1" dirty="0"/>
          </a:p>
        </p:txBody>
      </p:sp>
      <p:cxnSp>
        <p:nvCxnSpPr>
          <p:cNvPr id="15" name="Прямая соединительная линия 14"/>
          <p:cNvCxnSpPr/>
          <p:nvPr/>
        </p:nvCxnSpPr>
        <p:spPr bwMode="auto">
          <a:xfrm flipV="1">
            <a:off x="846327" y="4817725"/>
            <a:ext cx="7848872" cy="629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Стрелка вправо 11"/>
          <p:cNvSpPr/>
          <p:nvPr/>
        </p:nvSpPr>
        <p:spPr bwMode="auto">
          <a:xfrm rot="16200000">
            <a:off x="4131465" y="3456226"/>
            <a:ext cx="1278594" cy="1296144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93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Выгнутая вправо стрелка 11"/>
          <p:cNvSpPr/>
          <p:nvPr/>
        </p:nvSpPr>
        <p:spPr>
          <a:xfrm>
            <a:off x="6940598" y="2780928"/>
            <a:ext cx="2171679" cy="900100"/>
          </a:xfrm>
          <a:prstGeom prst="curvedLef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лево стрелка 9"/>
          <p:cNvSpPr/>
          <p:nvPr/>
        </p:nvSpPr>
        <p:spPr>
          <a:xfrm>
            <a:off x="107504" y="2780928"/>
            <a:ext cx="2361193" cy="900100"/>
          </a:xfrm>
          <a:prstGeom prst="curv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84483" y="5978474"/>
            <a:ext cx="2133600" cy="365125"/>
          </a:xfrm>
        </p:spPr>
        <p:txBody>
          <a:bodyPr/>
          <a:lstStyle/>
          <a:p>
            <a:pPr>
              <a:defRPr/>
            </a:pPr>
            <a:fld id="{19FC5620-2336-41C8-B651-548F4437A7B2}" type="slidenum">
              <a:rPr lang="ru-RU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10</a:t>
            </a:fld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2231737" y="908720"/>
            <a:ext cx="4896544" cy="6480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400" b="1" dirty="0" smtClean="0">
                <a:latin typeface="Times New Roman" pitchFamily="16" charset="0"/>
                <a:cs typeface="Arial Unicode MS" pitchFamily="32" charset="0"/>
              </a:rPr>
              <a:t>Требования </a:t>
            </a:r>
            <a:r>
              <a:rPr lang="ru-RU" sz="2400" b="1" dirty="0">
                <a:latin typeface="Times New Roman" pitchFamily="16" charset="0"/>
                <a:cs typeface="Arial Unicode MS" pitchFamily="32" charset="0"/>
              </a:rPr>
              <a:t>к объекту закупки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642843" y="2132856"/>
            <a:ext cx="3096344" cy="93610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Times New Roman" pitchFamily="16" charset="0"/>
                <a:cs typeface="Arial Unicode MS" pitchFamily="32" charset="0"/>
              </a:rPr>
              <a:t>Обязательный перечень</a:t>
            </a:r>
            <a:endParaRPr lang="ru-RU" sz="2400" b="1" dirty="0">
              <a:solidFill>
                <a:schemeClr val="dk1"/>
              </a:solidFill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5395371" y="2132856"/>
            <a:ext cx="3096344" cy="93610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Times New Roman" pitchFamily="16" charset="0"/>
                <a:cs typeface="Arial Unicode MS" pitchFamily="32" charset="0"/>
              </a:rPr>
              <a:t>Ведомственный перечень</a:t>
            </a:r>
            <a:endParaRPr lang="ru-RU" sz="2400" b="1" dirty="0">
              <a:solidFill>
                <a:schemeClr val="dk1"/>
              </a:solidFill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8" name="Прямая со стрелкой 7"/>
          <p:cNvCxnSpPr>
            <a:endCxn id="4" idx="0"/>
          </p:cNvCxnSpPr>
          <p:nvPr/>
        </p:nvCxnSpPr>
        <p:spPr bwMode="auto">
          <a:xfrm flipH="1">
            <a:off x="2191015" y="1556792"/>
            <a:ext cx="864000" cy="576000"/>
          </a:xfrm>
          <a:prstGeom prst="straightConnector1">
            <a:avLst/>
          </a:prstGeom>
          <a:solidFill>
            <a:srgbClr val="00B8FF"/>
          </a:solidFill>
          <a:ln w="444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Прямая со стрелкой 10"/>
          <p:cNvCxnSpPr/>
          <p:nvPr/>
        </p:nvCxnSpPr>
        <p:spPr bwMode="auto">
          <a:xfrm>
            <a:off x="5899427" y="1556792"/>
            <a:ext cx="720080" cy="57600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Прямоугольник 12"/>
          <p:cNvSpPr/>
          <p:nvPr/>
        </p:nvSpPr>
        <p:spPr>
          <a:xfrm>
            <a:off x="5515233" y="4795448"/>
            <a:ext cx="3096344" cy="1301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9263" eaLnBrk="0" hangingPunct="0">
              <a:lnSpc>
                <a:spcPct val="70000"/>
              </a:lnSpc>
              <a:spcAft>
                <a:spcPts val="120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критериями, определенными Общими требованиями, и в порядке, определенном Требованиями;</a:t>
            </a:r>
          </a:p>
          <a:p>
            <a:pPr marL="285750" indent="-285750" algn="just" defTabSz="449263" eaLnBrk="0" hangingPunct="0">
              <a:lnSpc>
                <a:spcPct val="70000"/>
              </a:lnSpc>
              <a:spcAft>
                <a:spcPts val="120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виды товаров, работ, услуг, указанные в обязательном перечне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98828" y="4828735"/>
            <a:ext cx="30963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9263" eaLnBrk="0" hangingPunct="0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соответствии с критериями, определенными Общими требованиями,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в порядке, определенном Требованиями</a:t>
            </a:r>
          </a:p>
          <a:p>
            <a:pPr marL="285750" indent="-285750" algn="just" defTabSz="449263" eaLnBrk="0" hangingPunct="0">
              <a:buClr>
                <a:srgbClr val="000000"/>
              </a:buClr>
              <a:buSzPct val="100000"/>
              <a:buFont typeface="Arial" pitchFamily="34" charset="0"/>
              <a:buChar char="•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defTabSz="449263" eaLnBrk="0" hangingPunct="0">
              <a:buClr>
                <a:srgbClr val="000000"/>
              </a:buClr>
              <a:buSzPct val="100000"/>
              <a:buFont typeface="Arial" pitchFamily="34" charset="0"/>
              <a:buChar char="•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342166" y="280906"/>
            <a:ext cx="8675687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Структура требований к объекту </a:t>
            </a: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закупки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79462" y="4036647"/>
            <a:ext cx="2808315" cy="7920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9263" eaLnBrk="0" hangingPunct="0">
              <a:buClr>
                <a:srgbClr val="000000"/>
              </a:buClr>
              <a:buSzPct val="100000"/>
            </a:pPr>
            <a:r>
              <a:rPr lang="ru-RU" sz="2400" b="1" dirty="0">
                <a:solidFill>
                  <a:schemeClr val="dk1"/>
                </a:solidFill>
                <a:latin typeface="Times New Roman" pitchFamily="16" charset="0"/>
                <a:cs typeface="Arial Unicode MS" pitchFamily="32" charset="0"/>
              </a:rPr>
              <a:t>Формирует ГРБС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6857" y="4026788"/>
            <a:ext cx="2808315" cy="79208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dk1"/>
                </a:solidFill>
                <a:latin typeface="Times New Roman" pitchFamily="16" charset="0"/>
                <a:cs typeface="Arial Unicode MS" pitchFamily="32" charset="0"/>
              </a:rPr>
              <a:t>Формируют ВОИВ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9769" y="3230978"/>
            <a:ext cx="4320480" cy="8460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Вид товара (работ, услуги) – соответствует 6-значному коду позиции по ОКПД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41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51520" y="2420888"/>
            <a:ext cx="8280920" cy="4248472"/>
          </a:xfrm>
          <a:prstGeom prst="roundRect">
            <a:avLst/>
          </a:prstGeom>
          <a:pattFill prst="lt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514185"/>
                </a:solidFill>
                <a:ea typeface="Arial Unicode MS" pitchFamily="34" charset="-128"/>
              </a:rPr>
              <a:t>Критерии отбора </a:t>
            </a:r>
            <a:r>
              <a:rPr lang="ru-RU" sz="2800" b="1" dirty="0">
                <a:solidFill>
                  <a:srgbClr val="514185"/>
                </a:solidFill>
                <a:ea typeface="Arial Unicode MS" pitchFamily="34" charset="-128"/>
              </a:rPr>
              <a:t>вида товара (работы, услуги) </a:t>
            </a:r>
            <a:r>
              <a:rPr lang="ru-RU" sz="2800" b="1" dirty="0" smtClean="0">
                <a:solidFill>
                  <a:srgbClr val="514185"/>
                </a:solidFill>
                <a:ea typeface="Arial Unicode MS" pitchFamily="34" charset="-128"/>
              </a:rPr>
              <a:t>для включения в </a:t>
            </a:r>
            <a:r>
              <a:rPr lang="ru-RU" sz="2800" b="1" dirty="0">
                <a:solidFill>
                  <a:srgbClr val="514185"/>
                </a:solidFill>
                <a:ea typeface="Arial Unicode MS" pitchFamily="34" charset="-128"/>
              </a:rPr>
              <a:t>перечень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24887" y="1196752"/>
            <a:ext cx="8229600" cy="5184576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2400" b="1" dirty="0" smtClean="0"/>
              <a:t>Критерии и их значения</a:t>
            </a:r>
            <a:r>
              <a:rPr lang="ru-RU" sz="2400" dirty="0" smtClean="0"/>
              <a:t>, а </a:t>
            </a:r>
            <a:r>
              <a:rPr lang="ru-RU" sz="2400" b="1" dirty="0" smtClean="0"/>
              <a:t>также порядок применения </a:t>
            </a:r>
            <a:r>
              <a:rPr lang="ru-RU" sz="2400" dirty="0" smtClean="0"/>
              <a:t>определяются Правительством РФ, ВИОГВ субъектов РФ, местными администрациями МО</a:t>
            </a:r>
          </a:p>
          <a:p>
            <a:pPr marL="0" indent="457200" algn="just">
              <a:buNone/>
            </a:pPr>
            <a:endParaRPr lang="ru-RU" sz="2400" b="1" dirty="0" smtClean="0"/>
          </a:p>
          <a:p>
            <a:pPr marL="0" indent="457200" algn="just">
              <a:buNone/>
            </a:pPr>
            <a:r>
              <a:rPr lang="ru-RU" sz="2400" b="1" dirty="0" smtClean="0"/>
              <a:t>Обязательные критерии</a:t>
            </a:r>
            <a:r>
              <a:rPr lang="ru-RU" sz="2400" dirty="0" smtClean="0"/>
              <a:t>:</a:t>
            </a:r>
          </a:p>
          <a:p>
            <a:pPr algn="just"/>
            <a:r>
              <a:rPr lang="ru-RU" sz="2400" dirty="0" smtClean="0"/>
              <a:t>Доля</a:t>
            </a:r>
            <a:r>
              <a:rPr lang="ru-RU" sz="2400" b="1" dirty="0" smtClean="0"/>
              <a:t> расходов</a:t>
            </a:r>
            <a:r>
              <a:rPr lang="ru-RU" sz="2400" dirty="0" smtClean="0"/>
              <a:t> по на приобретение товаров (работ, услуг), относимых на соответствующий ОКПД в общем объеме расходов на закупки;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Доля </a:t>
            </a:r>
            <a:r>
              <a:rPr lang="ru-RU" sz="2400" b="1" dirty="0" smtClean="0"/>
              <a:t>количества контрактов </a:t>
            </a:r>
            <a:r>
              <a:rPr lang="ru-RU" sz="2400" dirty="0" smtClean="0"/>
              <a:t>на приобретение ТРУ (</a:t>
            </a:r>
            <a:r>
              <a:rPr lang="ru-RU" sz="2400" b="1" dirty="0" smtClean="0"/>
              <a:t>количества (объема) приобретаемых ТРУ </a:t>
            </a:r>
            <a:r>
              <a:rPr lang="ru-RU" sz="2400" dirty="0" smtClean="0"/>
              <a:t>в общем количестве контрактов (количестве (объеме) приобретаемых ТРУ).</a:t>
            </a:r>
            <a:endParaRPr lang="ru-RU" sz="2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8DED5-5EC7-4792-8119-89742D3F5EB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968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7016" y="1052736"/>
            <a:ext cx="853345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/>
            <a:endParaRPr lang="ru-RU" sz="1600" dirty="0" smtClean="0"/>
          </a:p>
          <a:p>
            <a:pPr indent="539750" algn="just"/>
            <a:r>
              <a:rPr lang="ru-RU" sz="2400" dirty="0"/>
              <a:t>Объект закупки включается в Ведомственный перечень, если объект закупки удовлетворят следующей формуле:</a:t>
            </a:r>
          </a:p>
          <a:p>
            <a:pPr indent="539750" algn="just"/>
            <a:endParaRPr lang="ru-RU" sz="2400" b="1" dirty="0"/>
          </a:p>
          <a:p>
            <a:pPr algn="just"/>
            <a:endParaRPr lang="ru-RU" sz="2400" b="1" i="1" dirty="0" smtClean="0">
              <a:latin typeface="Cambria Math"/>
              <a:ea typeface="Cambria Math"/>
            </a:endParaRPr>
          </a:p>
          <a:p>
            <a:pPr algn="just"/>
            <a:endParaRPr lang="ru-RU" sz="2400" b="1" i="1" dirty="0" smtClean="0">
              <a:latin typeface="Cambria Math"/>
              <a:ea typeface="Cambria Math"/>
            </a:endParaRPr>
          </a:p>
          <a:p>
            <a:pPr algn="just"/>
            <a:endParaRPr lang="ru-RU" sz="2400" b="1" i="1" dirty="0" smtClean="0">
              <a:latin typeface="Cambria Math"/>
              <a:ea typeface="Cambria Math"/>
            </a:endParaRPr>
          </a:p>
          <a:p>
            <a:pPr algn="just"/>
            <a:endParaRPr lang="ru-RU" sz="2400" b="1" i="1" dirty="0" smtClean="0">
              <a:latin typeface="Cambria Math"/>
              <a:ea typeface="Cambria Math"/>
            </a:endParaRPr>
          </a:p>
          <a:p>
            <a:pPr lvl="0" indent="539750" algn="just"/>
            <a:r>
              <a:rPr lang="ru-RU" sz="1600" smtClean="0"/>
              <a:t>Органы </a:t>
            </a:r>
            <a:r>
              <a:rPr lang="ru-RU" sz="1600" dirty="0"/>
              <a:t>власти при формировании Ведомственного перечня вправе включить в него </a:t>
            </a:r>
            <a:r>
              <a:rPr lang="ru-RU" sz="1600" b="1" dirty="0"/>
              <a:t>дополнительно</a:t>
            </a:r>
            <a:r>
              <a:rPr lang="ru-RU" sz="1600" dirty="0"/>
              <a:t>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/>
              <a:t>отдельные виды товаров, работ, услуг, не указанные в Обязательном </a:t>
            </a:r>
            <a:r>
              <a:rPr lang="ru-RU" sz="1600" dirty="0" smtClean="0"/>
              <a:t>перечне;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/>
              <a:t>характеристики </a:t>
            </a:r>
            <a:r>
              <a:rPr lang="ru-RU" sz="1600" dirty="0"/>
              <a:t>товаров, работ, услуг, не включенные в Обязательный перечень;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/>
              <a:t>установить в случаях, установленных Требованиями, значения количественных и (или) качественных показателей характеристик, отличающихся от значений, содержащихся в Обязательном перечне. </a:t>
            </a:r>
            <a:r>
              <a:rPr lang="ru-RU" sz="1600" i="1" dirty="0"/>
              <a:t>При этом такие значения должны быть обоснованы. Обоснование значений характеристик товаров, отличающихся от значений, содержащихся в Обязательном перечне, осуществляется в том числе с использованием функционального назначения товара</a:t>
            </a:r>
            <a:r>
              <a:rPr lang="ru-RU" sz="1600" i="1" dirty="0" smtClean="0"/>
              <a:t>.</a:t>
            </a:r>
            <a:endParaRPr lang="ru-RU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457200" y="274638"/>
            <a:ext cx="8229600" cy="77809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514185"/>
                </a:solidFill>
                <a:ea typeface="Arial Unicode MS" pitchFamily="34" charset="-128"/>
              </a:rPr>
              <a:t>Использование критериев на примере федерального общего перечня</a:t>
            </a:r>
            <a:endParaRPr lang="ru-RU" sz="2800" b="1" dirty="0">
              <a:solidFill>
                <a:srgbClr val="514185"/>
              </a:solidFill>
              <a:ea typeface="Arial Unicode MS" pitchFamily="34" charset="-128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6623" y="2204864"/>
            <a:ext cx="2664296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Доля расходов</a:t>
            </a:r>
          </a:p>
          <a:p>
            <a:pPr algn="ctr"/>
            <a:r>
              <a:rPr lang="ru-RU" baseline="30000" dirty="0" smtClean="0"/>
              <a:t>______________________________</a:t>
            </a:r>
          </a:p>
          <a:p>
            <a:pPr algn="ctr"/>
            <a:r>
              <a:rPr lang="ru-RU" dirty="0" smtClean="0"/>
              <a:t>Общий объем расходов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26752" y="2204864"/>
            <a:ext cx="316835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Доля количества (объема)</a:t>
            </a:r>
          </a:p>
          <a:p>
            <a:pPr algn="ctr"/>
            <a:r>
              <a:rPr lang="ru-RU" baseline="30000" dirty="0" smtClean="0"/>
              <a:t>_________________________________</a:t>
            </a:r>
          </a:p>
          <a:p>
            <a:pPr algn="ctr"/>
            <a:r>
              <a:rPr lang="ru-RU" dirty="0" smtClean="0"/>
              <a:t>Общее количество(объем)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5856" y="2564904"/>
            <a:ext cx="432048" cy="50405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92280" y="2636912"/>
            <a:ext cx="1306488" cy="50405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&gt;</a:t>
            </a:r>
            <a:r>
              <a:rPr lang="ru-RU" sz="3200" b="1" dirty="0" smtClean="0">
                <a:solidFill>
                  <a:schemeClr val="tx1"/>
                </a:solidFill>
              </a:rPr>
              <a:t> 20%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57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67544" y="836712"/>
            <a:ext cx="8136904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/>
            <a:r>
              <a:rPr lang="ru-RU" b="1" dirty="0" smtClean="0"/>
              <a:t>Требования </a:t>
            </a:r>
            <a:r>
              <a:rPr lang="ru-RU" b="1" dirty="0"/>
              <a:t>к отдельным товарам, работам, услугам должны содержать</a:t>
            </a:r>
            <a:r>
              <a:rPr lang="ru-RU" dirty="0"/>
              <a:t> </a:t>
            </a:r>
            <a:r>
              <a:rPr lang="ru-RU" b="1" u="sng" dirty="0"/>
              <a:t>одно или несколько нижеперечисленных характеристик</a:t>
            </a:r>
            <a:r>
              <a:rPr lang="ru-RU" dirty="0"/>
              <a:t>:</a:t>
            </a:r>
          </a:p>
          <a:p>
            <a:pPr marL="342900" indent="-342900">
              <a:buFontTx/>
              <a:buChar char="-"/>
            </a:pPr>
            <a:r>
              <a:rPr lang="ru-RU" dirty="0" smtClean="0"/>
              <a:t>требования </a:t>
            </a:r>
            <a:r>
              <a:rPr lang="ru-RU" dirty="0"/>
              <a:t>к качеству, потребительским свойствам товаров, работ, </a:t>
            </a:r>
            <a:r>
              <a:rPr lang="ru-RU" dirty="0" smtClean="0"/>
              <a:t>услуг;</a:t>
            </a:r>
          </a:p>
          <a:p>
            <a:pPr marL="342900" indent="-342900">
              <a:buFontTx/>
              <a:buChar char="-"/>
            </a:pPr>
            <a:r>
              <a:rPr lang="ru-RU" dirty="0"/>
              <a:t>требования к иным характеристикам товаров, работ, </a:t>
            </a:r>
            <a:r>
              <a:rPr lang="ru-RU" dirty="0" smtClean="0"/>
              <a:t>услуг;</a:t>
            </a:r>
            <a:endParaRPr lang="ru-RU" dirty="0"/>
          </a:p>
          <a:p>
            <a:pPr marL="342900" indent="-342900">
              <a:buFontTx/>
              <a:buChar char="-"/>
            </a:pPr>
            <a:r>
              <a:rPr lang="ru-RU" dirty="0" smtClean="0"/>
              <a:t>требования </a:t>
            </a:r>
            <a:r>
              <a:rPr lang="ru-RU" dirty="0"/>
              <a:t>к предельной цене товаров, работ, </a:t>
            </a:r>
            <a:r>
              <a:rPr lang="ru-RU" dirty="0" smtClean="0"/>
              <a:t>услуг.</a:t>
            </a:r>
          </a:p>
          <a:p>
            <a:pPr indent="539750" algn="just"/>
            <a:endParaRPr lang="ru-RU" dirty="0" smtClean="0"/>
          </a:p>
          <a:p>
            <a:pPr indent="539750" algn="just"/>
            <a:r>
              <a:rPr lang="ru-RU" dirty="0" smtClean="0"/>
              <a:t>Количественные </a:t>
            </a:r>
            <a:r>
              <a:rPr lang="ru-RU" dirty="0"/>
              <a:t>и (или) качественные показатели характеристики объекта закупки могут быть выражены, например, в виде </a:t>
            </a:r>
            <a:r>
              <a:rPr lang="ru-RU" b="1" dirty="0"/>
              <a:t>точного значения</a:t>
            </a:r>
            <a:r>
              <a:rPr lang="ru-RU" dirty="0"/>
              <a:t>, диапазона значений в формате </a:t>
            </a:r>
            <a:r>
              <a:rPr lang="ru-RU" b="1" dirty="0"/>
              <a:t>«от» </a:t>
            </a:r>
            <a:r>
              <a:rPr lang="ru-RU" dirty="0"/>
              <a:t>и </a:t>
            </a:r>
            <a:r>
              <a:rPr lang="ru-RU" b="1" dirty="0"/>
              <a:t>«до», «не более»</a:t>
            </a:r>
            <a:r>
              <a:rPr lang="ru-RU" dirty="0"/>
              <a:t>, </a:t>
            </a:r>
            <a:r>
              <a:rPr lang="ru-RU" b="1" dirty="0"/>
              <a:t>«не менее»</a:t>
            </a:r>
            <a:r>
              <a:rPr lang="ru-RU" dirty="0"/>
              <a:t>, </a:t>
            </a:r>
            <a:r>
              <a:rPr lang="ru-RU" b="1" dirty="0"/>
              <a:t>запрета</a:t>
            </a:r>
            <a:r>
              <a:rPr lang="ru-RU" dirty="0"/>
              <a:t> на приобретение товара, работы, услуги, имеющих определенное значение.</a:t>
            </a:r>
          </a:p>
          <a:p>
            <a:pPr indent="539750" algn="just"/>
            <a:r>
              <a:rPr lang="ru-RU" dirty="0"/>
              <a:t>Например, вес ноутбука – не более 3 кг.</a:t>
            </a:r>
          </a:p>
          <a:p>
            <a:pPr indent="539750" algn="just"/>
            <a:endParaRPr lang="ru-RU" dirty="0"/>
          </a:p>
          <a:p>
            <a:pPr indent="539750" algn="just"/>
            <a:r>
              <a:rPr lang="ru-RU" dirty="0"/>
              <a:t>Требования к предельной цене объекта закупки устанавливаются в рублях, в абсолютном денежном выражении (с точностью до второго знака после запятой) в значении «не более».</a:t>
            </a:r>
          </a:p>
          <a:p>
            <a:pPr indent="539750" algn="just"/>
            <a:r>
              <a:rPr lang="ru-RU" dirty="0"/>
              <a:t>Например, предельная цена автомобиля легкового – не более 2.5 млн. рублей.</a:t>
            </a:r>
          </a:p>
          <a:p>
            <a:pPr marL="342900" indent="-342900">
              <a:buFontTx/>
              <a:buChar char="-"/>
            </a:pP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156971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14384" y="727199"/>
            <a:ext cx="8675687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600" b="1" kern="0" dirty="0" smtClean="0">
                <a:latin typeface="+mj-lt"/>
                <a:ea typeface="Arial Unicode MS" pitchFamily="34" charset="-128"/>
                <a:cs typeface="Arial Unicode MS"/>
              </a:rPr>
              <a:t>Примерная форма обязательного перечня</a:t>
            </a:r>
            <a:endParaRPr lang="ru-RU" b="1" dirty="0" smtClean="0">
              <a:latin typeface="+mj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34261"/>
              </p:ext>
            </p:extLst>
          </p:nvPr>
        </p:nvGraphicFramePr>
        <p:xfrm>
          <a:off x="183675" y="1556789"/>
          <a:ext cx="8786811" cy="48662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7206"/>
                <a:gridCol w="840759"/>
                <a:gridCol w="815425"/>
                <a:gridCol w="1728192"/>
                <a:gridCol w="1776863"/>
                <a:gridCol w="1610501"/>
                <a:gridCol w="1707865"/>
              </a:tblGrid>
              <a:tr h="850108"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№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>
                          <a:effectLst/>
                        </a:rPr>
                        <a:t>Код по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>
                          <a:effectLst/>
                        </a:rPr>
                        <a:t>ОКПД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vert="vert27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>
                          <a:effectLst/>
                        </a:rPr>
                        <a:t>Наименование товара, работы, услуги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>
                          <a:effectLst/>
                        </a:rPr>
                        <a:t>Требования к количеству, качеству, потребительским свойствам и иным характеристикам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52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характеристика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код </a:t>
                      </a:r>
                      <a:r>
                        <a:rPr lang="ru-RU" sz="1700" b="1" dirty="0">
                          <a:effectLst/>
                        </a:rPr>
                        <a:t>единицы измерения по ОКЕИ</a:t>
                      </a:r>
                      <a:endParaRPr lang="ru-RU" sz="17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наименование </a:t>
                      </a:r>
                      <a:r>
                        <a:rPr lang="ru-RU" sz="1700" b="1" dirty="0">
                          <a:effectLst/>
                        </a:rPr>
                        <a:t>единицы измерения</a:t>
                      </a:r>
                      <a:endParaRPr lang="ru-RU" sz="17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700" b="1" dirty="0" smtClean="0">
                          <a:effectLst/>
                        </a:rPr>
                        <a:t>значение характеристики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</a:tr>
              <a:tr h="252970">
                <a:tc rowSpan="2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dirty="0">
                          <a:effectLst/>
                        </a:rPr>
                        <a:t>1.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 30.02.12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ноутбук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размер и тип экрана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r>
                        <a:rPr lang="ru-RU" sz="1500" dirty="0" smtClean="0">
                          <a:effectLst/>
                        </a:rPr>
                        <a:t>039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Дюйм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r>
                        <a:rPr lang="ru-RU" sz="1500" dirty="0" smtClean="0">
                          <a:effectLst/>
                        </a:rPr>
                        <a:t>не более 15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r>
                        <a:rPr lang="ru-RU" sz="1500" dirty="0" smtClean="0">
                          <a:effectLst/>
                        </a:rPr>
                        <a:t>время</a:t>
                      </a:r>
                      <a:r>
                        <a:rPr lang="ru-RU" sz="1500" baseline="0" dirty="0" smtClean="0">
                          <a:effectLst/>
                        </a:rPr>
                        <a:t> работы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356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 smtClean="0">
                          <a:effectLst/>
                        </a:rPr>
                        <a:t>Час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r>
                        <a:rPr lang="ru-RU" sz="1500" dirty="0" smtClean="0">
                          <a:effectLst/>
                        </a:rPr>
                        <a:t>более 8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dirty="0">
                          <a:effectLst/>
                        </a:rPr>
                        <a:t>2.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445" marR="6244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dirty="0">
                          <a:effectLst/>
                        </a:rPr>
                        <a:t>3.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dirty="0">
                          <a:effectLst/>
                        </a:rPr>
                        <a:t>…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3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  <a:tr h="252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445" marR="6244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40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14383" y="720649"/>
            <a:ext cx="8675687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600" b="1" kern="0" dirty="0" smtClean="0">
                <a:latin typeface="+mj-lt"/>
                <a:ea typeface="Arial Unicode MS" pitchFamily="34" charset="-128"/>
                <a:cs typeface="Arial Unicode MS"/>
              </a:rPr>
              <a:t>Обязательный перечень включает:</a:t>
            </a:r>
            <a:endParaRPr lang="ru-RU" b="1" dirty="0" smtClean="0">
              <a:latin typeface="+mj-lt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95536" y="1268760"/>
            <a:ext cx="8675687" cy="544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ноутбуки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планшетные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компьютеры (30.02.12);</a:t>
            </a: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компьютеры персональные настольные, рабочие станции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(30.02.15);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принтеры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сканеры, МФУ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(30.02.16);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телефоны мобильные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(32.20.11);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втомобили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легковые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(34.10.22);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редства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автотранспортные для перевозки 10 человек и более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(34.10.30)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редства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автотранспортные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грузовые  (34.10.41);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ебель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сидения с металлическим каркасом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(36.11.11);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ебель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сидения с деревянным каркасом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(36.11.12);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мебель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металлическая для офисов, административных помещений, учебных заведений, учреждений культуры и т.п.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(36.12.11);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мебель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деревянная для офисов, административных помещений, учебных заведений, учреждений культуры и т.п.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(36.12.12);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услуги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аренде легковых автомобилей с водителем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(60.22.12).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42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702303"/>
              </p:ext>
            </p:extLst>
          </p:nvPr>
        </p:nvGraphicFramePr>
        <p:xfrm>
          <a:off x="359214" y="1007873"/>
          <a:ext cx="8568951" cy="5202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718"/>
                <a:gridCol w="802718"/>
                <a:gridCol w="802718"/>
                <a:gridCol w="976221"/>
                <a:gridCol w="1431933"/>
                <a:gridCol w="1124670"/>
                <a:gridCol w="1512168"/>
                <a:gridCol w="1115805"/>
              </a:tblGrid>
              <a:tr h="370840">
                <a:tc rowSpan="3"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Код по ОКПД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Наименование объекта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закупки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Требования к качеству потребительским свойствам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и иным характеристикам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Требования утвержденные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Правительством Российской Федерации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Требования, утвержденные органом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власти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5064"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Характеристика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Значение характеристики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Характеристика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Значение характеристики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Обоснование</a:t>
                      </a:r>
                      <a:r>
                        <a:rPr lang="ru-RU" sz="1600" b="0" baseline="0" dirty="0" smtClean="0">
                          <a:solidFill>
                            <a:schemeClr val="tx1"/>
                          </a:solidFill>
                        </a:rPr>
                        <a:t> отклонения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Функциональное назначение</a:t>
                      </a:r>
                    </a:p>
                    <a:p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Отдельные виды товаров, работ, услуг, включенные в Обязательный перечень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Дополнительный перечень отдельных видов товаров, работ, услуг определенный федеральным государственным органом, органом управления государственным внебюджетным фондом Российской Федерации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043608" y="515430"/>
            <a:ext cx="78488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+mj-lt"/>
              </a:rPr>
              <a:t>Примерная форма ведомственного перечня</a:t>
            </a:r>
            <a:endParaRPr lang="ru-RU" sz="2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4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8DED5-5EC7-4792-8119-89742D3F5EB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14383" y="720648"/>
            <a:ext cx="8675687" cy="39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600" b="1" dirty="0" smtClean="0">
                <a:latin typeface="+mj-lt"/>
              </a:rPr>
              <a:t>Отбор отдельных видов товаров, работ, услуг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043531"/>
              </p:ext>
            </p:extLst>
          </p:nvPr>
        </p:nvGraphicFramePr>
        <p:xfrm>
          <a:off x="314384" y="1397000"/>
          <a:ext cx="8578096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2725"/>
                <a:gridCol w="2004811"/>
                <a:gridCol w="1440160"/>
                <a:gridCol w="1728192"/>
                <a:gridCol w="187220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Код по ОКПД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Наименование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Доля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в общей сумме контрактов, %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Доля в общем количестве контрактов, %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Сумма долей, %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30.02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Ноутбуки, планшетные компьютеры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0,65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1.16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1.81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32.20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телефоны мобильные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0,64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0,36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1,03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34.10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Автомобили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легковые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1,29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0,32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1,61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60.22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Услуги по аренде легковых автомобилей с водителем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0,15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0,24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0,39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13132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8DED5-5EC7-4792-8119-89742D3F5EB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14383" y="720648"/>
            <a:ext cx="8675687" cy="39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600" b="1" dirty="0" smtClean="0">
                <a:latin typeface="+mj-lt"/>
              </a:rPr>
              <a:t>Отбор отдельных видов товаров, работ, услуг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557105"/>
              </p:ext>
            </p:extLst>
          </p:nvPr>
        </p:nvGraphicFramePr>
        <p:xfrm>
          <a:off x="314384" y="1412775"/>
          <a:ext cx="8362072" cy="3415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2725"/>
                <a:gridCol w="2292843"/>
                <a:gridCol w="4536504"/>
              </a:tblGrid>
              <a:tr h="35506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Код по ОКПД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Характеристики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rowSpan="8"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32.20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8"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Телефоны мобильные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Тип устройства (телефон/смартфон)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Поддерживаемые стандарты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Операционная система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Время работы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Метод управления (сенсорный/кнопочный)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</a:t>
                      </a:r>
                      <a:r>
                        <a:rPr lang="en-US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SIM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-карт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30555" algn="l"/>
                        </a:tabLst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Наличие модулей и интерфейсов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Wi-Fi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Bluetooth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en-US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USB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en-US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GPS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endParaRPr lang="ru-RU" sz="16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9224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Предельная цена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9810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94152" y="303301"/>
            <a:ext cx="8675687" cy="97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закупок в контрактной системе в сфере закупок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6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(статья 19 Закона № 44-ФЗ)</a:t>
            </a: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3407860" y="1484784"/>
            <a:ext cx="2448272" cy="108012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Виды нормирования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 flipH="1">
            <a:off x="1943708" y="2024844"/>
            <a:ext cx="144016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 bwMode="auto">
          <a:xfrm>
            <a:off x="1943708" y="2024844"/>
            <a:ext cx="0" cy="82809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 bwMode="auto">
          <a:xfrm>
            <a:off x="611560" y="2908975"/>
            <a:ext cx="2664296" cy="100811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6" charset="0"/>
                <a:cs typeface="Arial Unicode MS" pitchFamily="32" charset="0"/>
              </a:rPr>
              <a:t>Требования к объектам закупок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 bwMode="auto">
          <a:xfrm flipH="1">
            <a:off x="7272300" y="2024844"/>
            <a:ext cx="7900" cy="82809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 bwMode="auto">
          <a:xfrm flipH="1">
            <a:off x="5832140" y="2024844"/>
            <a:ext cx="144016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 bwMode="auto">
          <a:xfrm>
            <a:off x="5948052" y="2908975"/>
            <a:ext cx="2664296" cy="100811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6" charset="0"/>
                <a:cs typeface="Arial Unicode MS" pitchFamily="32" charset="0"/>
              </a:rPr>
              <a:t>Нормативные затраты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03340" y="3212976"/>
            <a:ext cx="158417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/>
              <a:t>и</a:t>
            </a:r>
            <a:r>
              <a:rPr lang="ru-RU" sz="2000" b="1" dirty="0" smtClean="0"/>
              <a:t> (или)</a:t>
            </a:r>
            <a:endParaRPr lang="ru-RU" sz="20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 bwMode="auto">
          <a:xfrm flipV="1">
            <a:off x="1939761" y="3917087"/>
            <a:ext cx="0" cy="59203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0" idx="0"/>
          </p:cNvCxnSpPr>
          <p:nvPr/>
        </p:nvCxnSpPr>
        <p:spPr bwMode="auto">
          <a:xfrm flipH="1" flipV="1">
            <a:off x="7272300" y="3917088"/>
            <a:ext cx="7900" cy="59203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679621" y="4509120"/>
            <a:ext cx="25202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Товары, работы, услуги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020060" y="4509120"/>
            <a:ext cx="25202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Обеспечение функций органов власти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140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383942" y="6038337"/>
            <a:ext cx="2133600" cy="365125"/>
          </a:xfrm>
        </p:spPr>
        <p:txBody>
          <a:bodyPr/>
          <a:lstStyle/>
          <a:p>
            <a:pPr>
              <a:defRPr/>
            </a:pPr>
            <a:fld id="{7E0598E7-486D-4972-A2A7-BDF0956A8F4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3528" y="332656"/>
            <a:ext cx="8675687" cy="71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закупок в сфере закупок: нормативно-правовое регулирование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782909" y="1268760"/>
            <a:ext cx="5976664" cy="10580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Правительство Российской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Федерации</a:t>
            </a:r>
          </a:p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200" b="1" dirty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о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бщефедеральные требования</a:t>
            </a:r>
            <a:endParaRPr lang="ru-RU" sz="2200" b="1" dirty="0">
              <a:solidFill>
                <a:schemeClr val="tx1"/>
              </a:solidFill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 bwMode="auto">
          <a:xfrm flipH="1">
            <a:off x="2385108" y="2321213"/>
            <a:ext cx="1224136" cy="32439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 bwMode="auto">
          <a:xfrm>
            <a:off x="5724128" y="2326812"/>
            <a:ext cx="1322828" cy="380209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3528" y="2645603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о</a:t>
            </a:r>
            <a:r>
              <a:rPr lang="ru-RU" b="1" i="1" dirty="0" smtClean="0"/>
              <a:t>бщие требования </a:t>
            </a:r>
            <a:r>
              <a:rPr lang="ru-RU" dirty="0" smtClean="0"/>
              <a:t>к порядку принятия актов о нормировании в сфере закупок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856186" y="2654452"/>
            <a:ext cx="4157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о</a:t>
            </a:r>
            <a:r>
              <a:rPr lang="ru-RU" b="1" i="1" dirty="0" smtClean="0"/>
              <a:t>бщие требования: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 товарам, работам, услугам (в том числе к предельным ценам)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 определению нормативных затрат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484907" y="3933056"/>
            <a:ext cx="8352928" cy="7920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49263" eaLnBrk="0" hangingPunct="0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Требования в рамках публично-правового образования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6" charset="0"/>
                <a:cs typeface="Arial Unicode MS" pitchFamily="32" charset="0"/>
              </a:rPr>
              <a:t>(Правительство РФ, ВИОГВ субъектов РФ, местные администрации МО)</a:t>
            </a:r>
            <a:endParaRPr lang="ru-RU" sz="2000" dirty="0">
              <a:solidFill>
                <a:schemeClr val="tx1"/>
              </a:solidFill>
              <a:latin typeface="Times New Roman" pitchFamily="16" charset="0"/>
              <a:cs typeface="Arial Unicode MS" pitchFamily="32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 bwMode="auto">
          <a:xfrm flipH="1">
            <a:off x="2558713" y="4724410"/>
            <a:ext cx="1080120" cy="40439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 bwMode="auto">
          <a:xfrm>
            <a:off x="5764580" y="4743635"/>
            <a:ext cx="1008112" cy="404397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51520" y="5110793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требования </a:t>
            </a:r>
            <a:r>
              <a:rPr lang="ru-RU" dirty="0" smtClean="0"/>
              <a:t>к порядку принятия актов о нормировании в сфере закупок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4791965" y="5110793"/>
            <a:ext cx="4157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требования: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 товарам, работам, услугам (в том числе к предельным ценам)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 определению нормативных затрат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150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71163" y="335226"/>
            <a:ext cx="8675687" cy="71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затрат в контрактной системе </a:t>
            </a:r>
          </a:p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в сфере закупок </a:t>
            </a:r>
            <a:r>
              <a:rPr lang="en-US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[</a:t>
            </a: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1</a:t>
            </a:r>
            <a:r>
              <a:rPr lang="en-US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]</a:t>
            </a:r>
            <a:endParaRPr lang="ru-RU" sz="2800" b="1" dirty="0">
              <a:solidFill>
                <a:srgbClr val="514185"/>
              </a:solidFill>
              <a:latin typeface="+mj-lt"/>
              <a:ea typeface="Arial Unicode MS" pitchFamily="34" charset="-128"/>
              <a:cs typeface="+mj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033831"/>
            <a:ext cx="2133600" cy="365125"/>
          </a:xfrm>
        </p:spPr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6" name="Штриховая стрелка вправо 5"/>
          <p:cNvSpPr/>
          <p:nvPr/>
        </p:nvSpPr>
        <p:spPr bwMode="auto">
          <a:xfrm rot="5400000">
            <a:off x="2028999" y="3593985"/>
            <a:ext cx="530735" cy="576064"/>
          </a:xfrm>
          <a:prstGeom prst="striped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050164"/>
            <a:ext cx="3672408" cy="2306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i="1" dirty="0">
                <a:solidFill>
                  <a:schemeClr val="tx1"/>
                </a:solidFill>
              </a:rPr>
              <a:t>Нормативные затраты </a:t>
            </a:r>
            <a:r>
              <a:rPr lang="ru-RU" dirty="0">
                <a:solidFill>
                  <a:schemeClr val="tx1"/>
                </a:solidFill>
              </a:rPr>
              <a:t>– определение </a:t>
            </a:r>
            <a:r>
              <a:rPr lang="ru-RU" dirty="0" smtClean="0">
                <a:solidFill>
                  <a:schemeClr val="tx1"/>
                </a:solidFill>
              </a:rPr>
              <a:t>предельных </a:t>
            </a:r>
            <a:r>
              <a:rPr lang="ru-RU" dirty="0">
                <a:solidFill>
                  <a:schemeClr val="tx1"/>
                </a:solidFill>
              </a:rPr>
              <a:t>объемов затрат в денежном выражении на обеспечение функций конкретного должностного лица (групп должностных лиц)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1050165"/>
            <a:ext cx="3672408" cy="2306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Нормирование на основе </a:t>
            </a:r>
            <a:r>
              <a:rPr lang="ru-RU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требований к товарам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(работам, услугам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) – определение значение свойств товара, которые обуславливают его пригодность для эксплуатации в целях оказания государственных (муниципальных) услуг, выполнения функций</a:t>
            </a:r>
            <a:endParaRPr lang="ru-RU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3553538"/>
            <a:ext cx="3528392" cy="2971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Формулы расчета </a:t>
            </a:r>
            <a:r>
              <a:rPr lang="ru-RU" dirty="0" smtClean="0">
                <a:solidFill>
                  <a:schemeClr val="tx1"/>
                </a:solidFill>
              </a:rPr>
              <a:t>учитывают: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н</a:t>
            </a:r>
            <a:r>
              <a:rPr lang="ru-RU" dirty="0" smtClean="0">
                <a:solidFill>
                  <a:schemeClr val="tx1"/>
                </a:solidFill>
              </a:rPr>
              <a:t>ормативы материально-технического обеспечения органов;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с</a:t>
            </a:r>
            <a:r>
              <a:rPr lang="ru-RU" dirty="0" smtClean="0">
                <a:solidFill>
                  <a:schemeClr val="tx1"/>
                </a:solidFill>
              </a:rPr>
              <a:t>роки эксплуатации основных средств;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ч</a:t>
            </a:r>
            <a:r>
              <a:rPr lang="ru-RU" dirty="0" smtClean="0">
                <a:solidFill>
                  <a:schemeClr val="tx1"/>
                </a:solidFill>
              </a:rPr>
              <a:t>исленность работников;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статки основных средств и материальных запасов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ц</a:t>
            </a:r>
            <a:r>
              <a:rPr lang="ru-RU" dirty="0" smtClean="0">
                <a:solidFill>
                  <a:schemeClr val="tx1"/>
                </a:solidFill>
              </a:rPr>
              <a:t>ену единицы продукции (работ, услуг)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8064" y="3553538"/>
            <a:ext cx="3528392" cy="2971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Требования </a:t>
            </a:r>
            <a:r>
              <a:rPr lang="ru-RU" dirty="0" smtClean="0">
                <a:solidFill>
                  <a:schemeClr val="tx1"/>
                </a:solidFill>
              </a:rPr>
              <a:t>должны определять свойства товара: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функциональные;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э</a:t>
            </a:r>
            <a:r>
              <a:rPr lang="ru-RU" dirty="0" smtClean="0">
                <a:solidFill>
                  <a:schemeClr val="tx1"/>
                </a:solidFill>
              </a:rPr>
              <a:t>ргономические;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эстетические;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т</a:t>
            </a:r>
            <a:r>
              <a:rPr lang="ru-RU" dirty="0" smtClean="0">
                <a:solidFill>
                  <a:schemeClr val="tx1"/>
                </a:solidFill>
              </a:rPr>
              <a:t>ехнологические;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э</a:t>
            </a:r>
            <a:r>
              <a:rPr lang="ru-RU" dirty="0" smtClean="0">
                <a:solidFill>
                  <a:schemeClr val="tx1"/>
                </a:solidFill>
              </a:rPr>
              <a:t>кологические;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н</a:t>
            </a:r>
            <a:r>
              <a:rPr lang="ru-RU" dirty="0" smtClean="0">
                <a:solidFill>
                  <a:schemeClr val="tx1"/>
                </a:solidFill>
              </a:rPr>
              <a:t>адежности;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безопасности</a:t>
            </a:r>
          </a:p>
        </p:txBody>
      </p:sp>
    </p:spTree>
    <p:extLst>
      <p:ext uri="{BB962C8B-B14F-4D97-AF65-F5344CB8AC3E}">
        <p14:creationId xmlns:p14="http://schemas.microsoft.com/office/powerpoint/2010/main" val="169504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79512" y="4437112"/>
            <a:ext cx="8767338" cy="145305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2924944"/>
            <a:ext cx="8839346" cy="12961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32542" y="1229766"/>
            <a:ext cx="5939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 smtClean="0">
                <a:solidFill>
                  <a:schemeClr val="tx1"/>
                </a:solidFill>
              </a:rPr>
              <a:t>Нормативные затраты</a:t>
            </a:r>
            <a:endParaRPr lang="ru-RU" sz="3200" dirty="0" smtClean="0">
              <a:solidFill>
                <a:schemeClr val="tx1"/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71163" y="335226"/>
            <a:ext cx="8675687" cy="71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затрат в контрактной системе </a:t>
            </a:r>
          </a:p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в сфере закупок </a:t>
            </a:r>
            <a:r>
              <a:rPr lang="en-US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[</a:t>
            </a:r>
            <a:r>
              <a:rPr lang="ru-RU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2</a:t>
            </a:r>
            <a:r>
              <a:rPr lang="en-US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]</a:t>
            </a:r>
            <a:endParaRPr lang="ru-RU" sz="2800" b="1" dirty="0">
              <a:solidFill>
                <a:srgbClr val="514185"/>
              </a:solidFill>
              <a:latin typeface="+mj-lt"/>
              <a:ea typeface="Arial Unicode MS" pitchFamily="34" charset="-128"/>
              <a:cs typeface="+mj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033831"/>
            <a:ext cx="2133600" cy="365125"/>
          </a:xfrm>
        </p:spPr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6" name="Штриховая стрелка вправо 5"/>
          <p:cNvSpPr/>
          <p:nvPr/>
        </p:nvSpPr>
        <p:spPr bwMode="auto">
          <a:xfrm rot="5400000">
            <a:off x="2722456" y="1863750"/>
            <a:ext cx="530735" cy="576064"/>
          </a:xfrm>
          <a:prstGeom prst="striped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8100" y="2276872"/>
            <a:ext cx="9162100" cy="361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400" b="1" i="1" dirty="0" smtClean="0"/>
              <a:t>проекты постановлений Правительства </a:t>
            </a:r>
            <a:r>
              <a:rPr lang="ru-RU" sz="2400" b="1" i="1" dirty="0"/>
              <a:t>Российской </a:t>
            </a:r>
            <a:r>
              <a:rPr lang="ru-RU" sz="2400" b="1" i="1" dirty="0" smtClean="0"/>
              <a:t>Федерации:</a:t>
            </a:r>
          </a:p>
          <a:p>
            <a:pPr algn="ctr">
              <a:lnSpc>
                <a:spcPct val="70000"/>
              </a:lnSpc>
              <a:spcAft>
                <a:spcPts val="600"/>
              </a:spcAft>
            </a:pPr>
            <a:endParaRPr lang="ru-RU" sz="2400" dirty="0" smtClean="0"/>
          </a:p>
          <a:p>
            <a:pPr algn="ctr">
              <a:lnSpc>
                <a:spcPct val="70000"/>
              </a:lnSpc>
              <a:spcAft>
                <a:spcPts val="600"/>
              </a:spcAft>
            </a:pPr>
            <a:r>
              <a:rPr lang="ru-RU" sz="2400" dirty="0" smtClean="0"/>
              <a:t>«Об </a:t>
            </a:r>
            <a:r>
              <a:rPr lang="ru-RU" sz="2400" dirty="0"/>
              <a:t>утверждении Общих требований к определению нормативных затрат на обеспечение функций государственных органов, органов управления государственными внебюджетными фондами, муниципальных органов</a:t>
            </a:r>
            <a:r>
              <a:rPr lang="ru-RU" sz="2400" dirty="0" smtClean="0"/>
              <a:t>»</a:t>
            </a:r>
          </a:p>
          <a:p>
            <a:pPr algn="ctr">
              <a:lnSpc>
                <a:spcPct val="70000"/>
              </a:lnSpc>
              <a:spcAft>
                <a:spcPts val="600"/>
              </a:spcAft>
            </a:pPr>
            <a:endParaRPr lang="ru-RU" sz="2400" dirty="0" smtClean="0"/>
          </a:p>
          <a:p>
            <a:pPr algn="ctr">
              <a:lnSpc>
                <a:spcPct val="70000"/>
              </a:lnSpc>
              <a:spcAft>
                <a:spcPts val="600"/>
              </a:spcAft>
            </a:pPr>
            <a:r>
              <a:rPr lang="ru-RU" sz="2400" dirty="0" smtClean="0"/>
              <a:t>«Об </a:t>
            </a:r>
            <a:r>
              <a:rPr lang="ru-RU" sz="2400" dirty="0"/>
              <a:t>утверждении Требований к определению нормативных затрат на обеспечение функций федеральных государственных органов, органов управления государственными внебюджетными фондами Российской Федерации, в том числе подведомственных им казенных </a:t>
            </a:r>
            <a:r>
              <a:rPr lang="ru-RU" sz="2400" dirty="0" smtClean="0"/>
              <a:t>учреждений»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1034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ea typeface="Arial Unicode MS" pitchFamily="34" charset="-128"/>
              </a:rPr>
              <a:t>Пример по нормированию </a:t>
            </a:r>
            <a:r>
              <a:rPr lang="ru-RU" sz="2800" b="1" dirty="0" smtClean="0">
                <a:solidFill>
                  <a:srgbClr val="514185"/>
                </a:solidFill>
                <a:ea typeface="Arial Unicode MS" pitchFamily="34" charset="-128"/>
              </a:rPr>
              <a:t>затрат</a:t>
            </a:r>
            <a:r>
              <a:rPr lang="en-US" sz="2800" b="1" dirty="0">
                <a:solidFill>
                  <a:srgbClr val="514185"/>
                </a:solidFill>
                <a:ea typeface="Arial Unicode MS" pitchFamily="34" charset="-128"/>
              </a:rPr>
              <a:t> </a:t>
            </a:r>
            <a:r>
              <a:rPr lang="en-US" sz="2800" b="1" dirty="0" smtClean="0">
                <a:solidFill>
                  <a:srgbClr val="514185"/>
                </a:solidFill>
                <a:ea typeface="Arial Unicode MS" pitchFamily="34" charset="-128"/>
              </a:rPr>
              <a:t>[</a:t>
            </a:r>
            <a:r>
              <a:rPr lang="ru-RU" sz="2800" b="1" dirty="0" smtClean="0">
                <a:solidFill>
                  <a:srgbClr val="514185"/>
                </a:solidFill>
                <a:ea typeface="Arial Unicode MS" pitchFamily="34" charset="-128"/>
              </a:rPr>
              <a:t>1</a:t>
            </a:r>
            <a:r>
              <a:rPr lang="en-US" sz="2800" b="1" dirty="0" smtClean="0">
                <a:solidFill>
                  <a:srgbClr val="514185"/>
                </a:solidFill>
                <a:ea typeface="Arial Unicode MS" pitchFamily="34" charset="-128"/>
              </a:rPr>
              <a:t>]</a:t>
            </a:r>
            <a:endParaRPr lang="ru-RU" sz="2800" b="1" dirty="0">
              <a:solidFill>
                <a:srgbClr val="514185"/>
              </a:solidFill>
              <a:ea typeface="Arial Unicode MS" pitchFamily="34" charset="-128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472608"/>
          </a:xfrm>
        </p:spPr>
        <p:txBody>
          <a:bodyPr/>
          <a:lstStyle/>
          <a:p>
            <a:pPr algn="just"/>
            <a:r>
              <a:rPr lang="ru-RU" dirty="0" smtClean="0"/>
              <a:t>Прочие затраты. Затраты на приобретение основных средств. Затраты на приобретение транспортных средств.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ru-RU" dirty="0" smtClean="0"/>
              <a:t>З</a:t>
            </a:r>
            <a:r>
              <a:rPr lang="ru-RU" baseline="-25000" dirty="0" smtClean="0"/>
              <a:t>ам</a:t>
            </a:r>
            <a:r>
              <a:rPr lang="ru-RU" dirty="0" smtClean="0"/>
              <a:t> = </a:t>
            </a:r>
            <a:r>
              <a:rPr lang="en-US" dirty="0" smtClean="0"/>
              <a:t>Q</a:t>
            </a:r>
            <a:r>
              <a:rPr lang="ru-RU" baseline="-25000" dirty="0" err="1" smtClean="0"/>
              <a:t>ам</a:t>
            </a:r>
            <a:r>
              <a:rPr lang="en-US" dirty="0" smtClean="0"/>
              <a:t> </a:t>
            </a:r>
            <a:r>
              <a:rPr lang="en-US" baseline="-25000" dirty="0" smtClean="0"/>
              <a:t>*</a:t>
            </a:r>
            <a:r>
              <a:rPr lang="en-US" dirty="0" smtClean="0"/>
              <a:t> P</a:t>
            </a:r>
            <a:r>
              <a:rPr lang="ru-RU" baseline="-25000" dirty="0" err="1" smtClean="0"/>
              <a:t>ам</a:t>
            </a:r>
            <a:r>
              <a:rPr lang="ru-RU" baseline="-25000" dirty="0" smtClean="0"/>
              <a:t>,</a:t>
            </a:r>
          </a:p>
          <a:p>
            <a:pPr marL="0" indent="0" algn="just">
              <a:spcBef>
                <a:spcPts val="1800"/>
              </a:spcBef>
              <a:buNone/>
            </a:pPr>
            <a:r>
              <a:rPr lang="ru-RU" sz="2400" b="1" dirty="0" smtClean="0">
                <a:solidFill>
                  <a:prstClr val="black"/>
                </a:solidFill>
              </a:rPr>
              <a:t>З</a:t>
            </a:r>
            <a:r>
              <a:rPr lang="ru-RU" sz="2400" b="1" baseline="-25000" dirty="0" smtClean="0">
                <a:solidFill>
                  <a:prstClr val="black"/>
                </a:solidFill>
              </a:rPr>
              <a:t>ам</a:t>
            </a:r>
            <a:r>
              <a:rPr lang="ru-RU" sz="2400" dirty="0" smtClean="0">
                <a:solidFill>
                  <a:prstClr val="black"/>
                </a:solidFill>
              </a:rPr>
              <a:t> – затраты на приобретение транспортных средств</a:t>
            </a:r>
          </a:p>
          <a:p>
            <a:pPr marL="0" indent="0" algn="just">
              <a:spcBef>
                <a:spcPts val="1800"/>
              </a:spcBef>
              <a:buNone/>
            </a:pPr>
            <a:r>
              <a:rPr lang="en-US" sz="2400" b="1" dirty="0" smtClean="0">
                <a:solidFill>
                  <a:prstClr val="black"/>
                </a:solidFill>
              </a:rPr>
              <a:t>Q</a:t>
            </a:r>
            <a:r>
              <a:rPr lang="ru-RU" sz="2400" b="1" baseline="-25000" dirty="0" err="1">
                <a:solidFill>
                  <a:prstClr val="black"/>
                </a:solidFill>
              </a:rPr>
              <a:t>ам</a:t>
            </a:r>
            <a:r>
              <a:rPr lang="en-US" sz="2400" b="1" dirty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- планируемое к приобретению количество транспортных средств на основании </a:t>
            </a:r>
            <a:r>
              <a:rPr lang="ru-RU" sz="2400" b="1" i="1" dirty="0" smtClean="0">
                <a:solidFill>
                  <a:prstClr val="black"/>
                </a:solidFill>
              </a:rPr>
              <a:t>нормативов обеспечения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0" indent="0" algn="just">
              <a:spcBef>
                <a:spcPts val="1800"/>
              </a:spcBef>
              <a:buNone/>
            </a:pPr>
            <a:r>
              <a:rPr lang="en-US" sz="2400" b="1" dirty="0">
                <a:solidFill>
                  <a:prstClr val="black"/>
                </a:solidFill>
              </a:rPr>
              <a:t>P</a:t>
            </a:r>
            <a:r>
              <a:rPr lang="ru-RU" sz="2400" b="1" baseline="-25000" dirty="0" err="1">
                <a:solidFill>
                  <a:prstClr val="black"/>
                </a:solidFill>
              </a:rPr>
              <a:t>ам</a:t>
            </a:r>
            <a:r>
              <a:rPr lang="ru-RU" sz="2400" b="1" baseline="-25000" dirty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- цена приобретения транспортного средства на основании </a:t>
            </a:r>
            <a:r>
              <a:rPr lang="ru-RU" sz="2400" b="1" i="1" dirty="0" smtClean="0">
                <a:solidFill>
                  <a:prstClr val="black"/>
                </a:solidFill>
              </a:rPr>
              <a:t>нормативов обеспечения</a:t>
            </a:r>
            <a:endParaRPr lang="ru-RU" sz="2400" b="1" i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8DED5-5EC7-4792-8119-89742D3F5EB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631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981689"/>
              </p:ext>
            </p:extLst>
          </p:nvPr>
        </p:nvGraphicFramePr>
        <p:xfrm>
          <a:off x="143299" y="548680"/>
          <a:ext cx="8964487" cy="6223239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437292"/>
                <a:gridCol w="1166112"/>
                <a:gridCol w="1817185"/>
                <a:gridCol w="1224136"/>
                <a:gridCol w="1185835"/>
                <a:gridCol w="2054525"/>
                <a:gridCol w="1079402"/>
              </a:tblGrid>
              <a:tr h="52370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>
                          <a:effectLst/>
                        </a:rPr>
                        <a:t>Уровень </a:t>
                      </a:r>
                      <a:r>
                        <a:rPr lang="ru-RU" sz="1200" b="1" spc="0" baseline="0" dirty="0" smtClean="0">
                          <a:effectLst/>
                        </a:rPr>
                        <a:t>ФГО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vert="vert27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ТС с </a:t>
                      </a:r>
                      <a:r>
                        <a:rPr lang="ru-RU" sz="1200" b="1" spc="0" baseline="0" dirty="0">
                          <a:effectLst/>
                        </a:rPr>
                        <a:t>персональным закреплением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ТС с </a:t>
                      </a:r>
                      <a:r>
                        <a:rPr lang="ru-RU" sz="1200" b="1" spc="0" baseline="0" dirty="0">
                          <a:effectLst/>
                        </a:rPr>
                        <a:t>персональным </a:t>
                      </a:r>
                      <a:r>
                        <a:rPr lang="ru-RU" sz="1200" b="1" spc="0" baseline="0" dirty="0" smtClean="0">
                          <a:effectLst/>
                        </a:rPr>
                        <a:t>закреплением (по </a:t>
                      </a:r>
                      <a:r>
                        <a:rPr lang="ru-RU" sz="1200" b="1" spc="0" baseline="0" dirty="0">
                          <a:effectLst/>
                        </a:rPr>
                        <a:t>решению руководителя </a:t>
                      </a:r>
                      <a:r>
                        <a:rPr lang="ru-RU" sz="1200" b="1" spc="0" baseline="0" dirty="0" smtClean="0">
                          <a:effectLst/>
                        </a:rPr>
                        <a:t>ФГО)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96340" algn="l"/>
                        </a:tabLst>
                      </a:pPr>
                      <a:r>
                        <a:rPr lang="ru-RU" sz="1200" b="1" spc="0" baseline="0" dirty="0">
                          <a:effectLst/>
                        </a:rPr>
                        <a:t>Служебное </a:t>
                      </a:r>
                      <a:r>
                        <a:rPr lang="ru-RU" sz="1200" b="1" spc="0" baseline="0" dirty="0" smtClean="0">
                          <a:effectLst/>
                        </a:rPr>
                        <a:t>ТС, </a:t>
                      </a:r>
                      <a:r>
                        <a:rPr lang="ru-RU" sz="1200" b="1" spc="0" baseline="0" dirty="0">
                          <a:effectLst/>
                        </a:rPr>
                        <a:t>предоставляемое по вызову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91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Кол-во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>
                          <a:effectLst/>
                        </a:rPr>
                        <a:t>стоимость и мощность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кол-во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>
                          <a:effectLst/>
                        </a:rPr>
                        <a:t>стоимость и мощность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</a:rPr>
                        <a:t>кол-во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>
                          <a:effectLst/>
                        </a:rPr>
                        <a:t>стоимость и мощность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</a:tr>
              <a:tr h="33167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ЦА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1 ед. на </a:t>
                      </a: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гр. </a:t>
                      </a:r>
                      <a:r>
                        <a:rPr lang="ru-RU" sz="1200" b="1" spc="0" baseline="0" dirty="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- руководителя или зам. руководителя </a:t>
                      </a: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ФГО, относящуюся к высшей группе должностей категории «руководители»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2,5 млн. руб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и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200 л/с 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для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гражд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–руководителя или зам. руководителя ФГО (за исключением руководителя, зам руководителя федерального агентства, зам руководителя федеральной службы);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2,0 млн. руб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и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200 л/с 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для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гражд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- руководителя или зам. руководителя федерального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агенства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, зам. руководителя федеральной службы</a:t>
                      </a: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1 ед.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200" b="1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гражд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- руководителя структурного подразделения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ФГО</a:t>
                      </a:r>
                      <a:endParaRPr lang="ru-RU" sz="1200" b="0" kern="1200" spc="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1,5 млн. руб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и не более </a:t>
                      </a:r>
                      <a:r>
                        <a:rPr lang="ru-RU" sz="1200" b="1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200 л/с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для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гражд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0" kern="120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 - руководителя структурного подразделения ФГО</a:t>
                      </a:r>
                      <a:endParaRPr lang="ru-RU" sz="1200" b="0" kern="1200" spc="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трехкратного размера количества ТС с персональным закреплением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1,0 млн. руб.</a:t>
                      </a:r>
                      <a:r>
                        <a:rPr lang="ru-RU" sz="12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 не более </a:t>
                      </a:r>
                      <a:r>
                        <a:rPr lang="ru-RU" sz="12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150 л/с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</a:tr>
              <a:tr h="18590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0" baseline="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Терр</a:t>
                      </a:r>
                      <a:r>
                        <a:rPr lang="ru-RU" sz="1200" b="1" spc="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орган</a:t>
                      </a:r>
                      <a:endParaRPr lang="ru-RU" sz="12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spc="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не более 1 ед. на 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ед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предельной численности.</a:t>
                      </a:r>
                    </a:p>
                    <a:p>
                      <a:pPr algn="ctr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ля </a:t>
                      </a:r>
                      <a:r>
                        <a:rPr lang="ru-RU" sz="11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терр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органов ФГО, осуществляющих контрольные (надзорные) полномочия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дополнительно</a:t>
                      </a:r>
                      <a:r>
                        <a:rPr lang="ru-RU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АС не более 1 ед. на 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ед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предельной численности.</a:t>
                      </a:r>
                    </a:p>
                    <a:p>
                      <a:pPr algn="ctr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не более 1 ед., если предельная численность службы, менее 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ед.</a:t>
                      </a:r>
                      <a:endParaRPr lang="ru-RU" sz="1100" b="1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не более </a:t>
                      </a:r>
                      <a:r>
                        <a:rPr lang="ru-RU" sz="11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1,0 млн. руб.</a:t>
                      </a:r>
                      <a:r>
                        <a:rPr lang="ru-RU" sz="11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 не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более </a:t>
                      </a:r>
                      <a:r>
                        <a:rPr lang="ru-RU" sz="1100" b="1" spc="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150 л/с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b="0" spc="0" baseline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388" marR="54388" marT="0" marB="0"/>
                </a:tc>
              </a:tr>
            </a:tbl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87375" y="8969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71162" y="6752"/>
            <a:ext cx="8675687" cy="413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Пример</a:t>
            </a:r>
            <a:r>
              <a:rPr lang="en-US" sz="2800" b="1" dirty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[</a:t>
            </a:r>
            <a:r>
              <a:rPr lang="ru-RU" sz="2800" b="1" dirty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2</a:t>
            </a:r>
            <a:r>
              <a:rPr lang="en-US" sz="2800" b="1" dirty="0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]</a:t>
            </a:r>
            <a:r>
              <a:rPr lang="ru-RU" sz="2800" b="1" dirty="0" smtClean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: нормативы обеспечения</a:t>
            </a:r>
            <a:endParaRPr lang="ru-RU" sz="2800" b="1" dirty="0">
              <a:solidFill>
                <a:srgbClr val="514185"/>
              </a:solidFill>
              <a:latin typeface="+mj-lt"/>
              <a:ea typeface="Arial Unicode MS" pitchFamily="34" charset="-128"/>
              <a:cs typeface="+mj-cs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059832" y="4841795"/>
            <a:ext cx="266429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объем</a:t>
            </a:r>
            <a:endParaRPr lang="ru-RU" sz="3600" dirty="0"/>
          </a:p>
        </p:txBody>
      </p:sp>
      <p:sp>
        <p:nvSpPr>
          <p:cNvPr id="4" name="Овал 3"/>
          <p:cNvSpPr/>
          <p:nvPr/>
        </p:nvSpPr>
        <p:spPr>
          <a:xfrm>
            <a:off x="6732240" y="2556026"/>
            <a:ext cx="2246184" cy="116100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цена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1403648" y="1556794"/>
            <a:ext cx="2520280" cy="338437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3" idx="0"/>
          </p:cNvCxnSpPr>
          <p:nvPr/>
        </p:nvCxnSpPr>
        <p:spPr>
          <a:xfrm flipV="1">
            <a:off x="4391980" y="1489225"/>
            <a:ext cx="0" cy="335257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2"/>
          </p:cNvCxnSpPr>
          <p:nvPr/>
        </p:nvCxnSpPr>
        <p:spPr>
          <a:xfrm flipH="1" flipV="1">
            <a:off x="2987824" y="1556792"/>
            <a:ext cx="3744416" cy="1579737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1"/>
          </p:cNvCxnSpPr>
          <p:nvPr/>
        </p:nvCxnSpPr>
        <p:spPr>
          <a:xfrm flipH="1" flipV="1">
            <a:off x="5724128" y="1556792"/>
            <a:ext cx="1337058" cy="1169259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3779912" y="5805264"/>
            <a:ext cx="21602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(с учетом остатка)</a:t>
            </a:r>
          </a:p>
        </p:txBody>
      </p:sp>
    </p:spTree>
    <p:extLst>
      <p:ext uri="{BB962C8B-B14F-4D97-AF65-F5344CB8AC3E}">
        <p14:creationId xmlns:p14="http://schemas.microsoft.com/office/powerpoint/2010/main" val="393009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71532330"/>
              </p:ext>
            </p:extLst>
          </p:nvPr>
        </p:nvGraphicFramePr>
        <p:xfrm>
          <a:off x="107504" y="1412776"/>
          <a:ext cx="619268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5952900" y="1196752"/>
            <a:ext cx="990977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0" dirty="0">
                <a:solidFill>
                  <a:schemeClr val="accent1">
                    <a:lumMod val="75000"/>
                  </a:schemeClr>
                </a:solidFill>
              </a:rPr>
              <a:t>}</a:t>
            </a:r>
            <a:endParaRPr lang="ru-RU" sz="20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04248" y="1772816"/>
            <a:ext cx="22322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территориальные органы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подведомственные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указанным органам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казенные учреждения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бюджетные учреждения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60809" y="258558"/>
            <a:ext cx="8675687" cy="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800" b="1" dirty="0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Субъекты </a:t>
            </a:r>
            <a:r>
              <a:rPr lang="ru-RU" sz="2800" b="1" dirty="0" err="1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правоприменения</a:t>
            </a:r>
            <a:r>
              <a:rPr lang="ru-RU" sz="2800" b="1" dirty="0" smtClean="0">
                <a:solidFill>
                  <a:srgbClr val="514185"/>
                </a:solidFill>
                <a:latin typeface="Calibri"/>
                <a:ea typeface="Arial Unicode MS" pitchFamily="34" charset="-128"/>
                <a:cs typeface="+mj-cs"/>
              </a:rPr>
              <a:t> в предметном нормировании</a:t>
            </a:r>
            <a:endParaRPr lang="ru-RU" sz="2800" b="1" dirty="0">
              <a:solidFill>
                <a:srgbClr val="514185"/>
              </a:solidFill>
              <a:latin typeface="Calibri"/>
              <a:ea typeface="Arial Unicode MS" pitchFamily="34" charset="-128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6215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79512" y="4941168"/>
            <a:ext cx="8784976" cy="9361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3861048"/>
            <a:ext cx="8856984" cy="8640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36244" y="915378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b="1" i="1" dirty="0" smtClean="0">
                <a:solidFill>
                  <a:schemeClr val="tx1"/>
                </a:solidFill>
              </a:rPr>
              <a:t>Требования к объекту закупки </a:t>
            </a:r>
            <a:r>
              <a:rPr lang="ru-RU" dirty="0"/>
              <a:t>–  требования к </a:t>
            </a:r>
            <a:r>
              <a:rPr lang="ru-RU" b="1" i="1" dirty="0"/>
              <a:t>количеству, качеству, потребительским свойствам и иным характеристикам</a:t>
            </a:r>
            <a:r>
              <a:rPr lang="ru-RU" b="1" dirty="0"/>
              <a:t> </a:t>
            </a:r>
            <a:r>
              <a:rPr lang="ru-RU" dirty="0"/>
              <a:t>товаров, работ, услуг, позволяющие обеспечить государственные и муниципальные нужды, но не приводящие к закупкам товаров, работ, услуг, которые имеют избыточные потребительские свойства или являются предметами роскоши в соответствии с законодательством Российской </a:t>
            </a:r>
            <a:r>
              <a:rPr lang="ru-RU" dirty="0" smtClean="0"/>
              <a:t>Федерации</a:t>
            </a:r>
            <a:endParaRPr lang="ru-RU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42166" y="280906"/>
            <a:ext cx="8675687" cy="39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ctr" eaLnBrk="1" hangingPunct="1">
              <a:lnSpc>
                <a:spcPct val="70000"/>
              </a:lnSpc>
            </a:pPr>
            <a:r>
              <a:rPr lang="ru-RU" sz="2800" b="1" dirty="0">
                <a:solidFill>
                  <a:srgbClr val="514185"/>
                </a:solidFill>
                <a:latin typeface="+mj-lt"/>
                <a:ea typeface="Arial Unicode MS" pitchFamily="34" charset="-128"/>
                <a:cs typeface="+mj-cs"/>
              </a:rPr>
              <a:t>Нормирование требований к объекту закупки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C5620-2336-41C8-B651-548F4437A7B2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6" name="Штриховая стрелка вправо 5"/>
          <p:cNvSpPr/>
          <p:nvPr/>
        </p:nvSpPr>
        <p:spPr bwMode="auto">
          <a:xfrm rot="5400000">
            <a:off x="4288226" y="2665446"/>
            <a:ext cx="639557" cy="648073"/>
          </a:xfrm>
          <a:prstGeom prst="striped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3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  <a:cs typeface="Arial Unicode MS" pitchFamily="3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288302"/>
            <a:ext cx="914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400"/>
              </a:spcAft>
            </a:pPr>
            <a:r>
              <a:rPr lang="ru-RU" sz="2400" b="1" i="1" dirty="0"/>
              <a:t>проекты постановлений Правительства Российской Федерации:</a:t>
            </a:r>
          </a:p>
          <a:p>
            <a:pPr algn="ctr">
              <a:lnSpc>
                <a:spcPct val="70000"/>
              </a:lnSpc>
              <a:spcAft>
                <a:spcPts val="1200"/>
              </a:spcAft>
            </a:pPr>
            <a:r>
              <a:rPr lang="ru-RU" dirty="0" smtClean="0"/>
              <a:t>«</a:t>
            </a:r>
            <a:r>
              <a:rPr lang="ru-RU" sz="2400" dirty="0"/>
              <a:t>Об утверждении Общих требований к отдельным видам товаров, работ, услуг (в том числе предельных цен товаров, работ, услуг)»</a:t>
            </a:r>
          </a:p>
          <a:p>
            <a:pPr algn="ctr">
              <a:lnSpc>
                <a:spcPct val="70000"/>
              </a:lnSpc>
              <a:spcAft>
                <a:spcPts val="1200"/>
              </a:spcAft>
            </a:pPr>
            <a:endParaRPr lang="ru-RU" sz="2400" dirty="0" smtClean="0"/>
          </a:p>
          <a:p>
            <a:pPr algn="ctr">
              <a:lnSpc>
                <a:spcPct val="70000"/>
              </a:lnSpc>
              <a:spcAft>
                <a:spcPts val="1200"/>
              </a:spcAft>
            </a:pPr>
            <a:r>
              <a:rPr lang="ru-RU" sz="2400" dirty="0" smtClean="0"/>
              <a:t>«</a:t>
            </a:r>
            <a:r>
              <a:rPr lang="ru-RU" sz="2400" dirty="0"/>
              <a:t>Об утверждении Требований к отдельным видам товаров, работ, услуг (в том числе предельных цен товаров, работ, услуг)»</a:t>
            </a:r>
          </a:p>
        </p:txBody>
      </p:sp>
    </p:spTree>
    <p:extLst>
      <p:ext uri="{BB962C8B-B14F-4D97-AF65-F5344CB8AC3E}">
        <p14:creationId xmlns:p14="http://schemas.microsoft.com/office/powerpoint/2010/main" val="10030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шаблон МФ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Arial Unicode MS"/>
      </a:majorFont>
      <a:minorFont>
        <a:latin typeface="Times New Roman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3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 Unicode MS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49263" rtl="0" eaLnBrk="0" fontAlgn="base" latinLnBrk="0" hangingPunct="0">
          <a:lnSpc>
            <a:spcPct val="3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 Unicode MS" pitchFamily="32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new_shablon">
  <a:themeElements>
    <a:clrScheme name="">
      <a:dk1>
        <a:srgbClr val="003864"/>
      </a:dk1>
      <a:lt1>
        <a:srgbClr val="E6E6EB"/>
      </a:lt1>
      <a:dk2>
        <a:srgbClr val="0095CE"/>
      </a:dk2>
      <a:lt2>
        <a:srgbClr val="E6E6EB"/>
      </a:lt2>
      <a:accent1>
        <a:srgbClr val="005F9C"/>
      </a:accent1>
      <a:accent2>
        <a:srgbClr val="ED1B2E"/>
      </a:accent2>
      <a:accent3>
        <a:srgbClr val="F0F0F3"/>
      </a:accent3>
      <a:accent4>
        <a:srgbClr val="002E54"/>
      </a:accent4>
      <a:accent5>
        <a:srgbClr val="AAB6CB"/>
      </a:accent5>
      <a:accent6>
        <a:srgbClr val="D71729"/>
      </a:accent6>
      <a:hlink>
        <a:srgbClr val="CCCCFF"/>
      </a:hlink>
      <a:folHlink>
        <a:srgbClr val="808080"/>
      </a:folHlink>
    </a:clrScheme>
    <a:fontScheme name="new_shabl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w_shabl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_shablon 13">
        <a:dk1>
          <a:srgbClr val="003864"/>
        </a:dk1>
        <a:lt1>
          <a:srgbClr val="FFFFFF"/>
        </a:lt1>
        <a:dk2>
          <a:srgbClr val="0095CE"/>
        </a:dk2>
        <a:lt2>
          <a:srgbClr val="808080"/>
        </a:lt2>
        <a:accent1>
          <a:srgbClr val="E6E6EB"/>
        </a:accent1>
        <a:accent2>
          <a:srgbClr val="990000"/>
        </a:accent2>
        <a:accent3>
          <a:srgbClr val="FFFFFF"/>
        </a:accent3>
        <a:accent4>
          <a:srgbClr val="002E54"/>
        </a:accent4>
        <a:accent5>
          <a:srgbClr val="F0F0F3"/>
        </a:accent5>
        <a:accent6>
          <a:srgbClr val="8A00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14">
        <a:dk1>
          <a:srgbClr val="003864"/>
        </a:dk1>
        <a:lt1>
          <a:srgbClr val="FFFFFF"/>
        </a:lt1>
        <a:dk2>
          <a:srgbClr val="0095CE"/>
        </a:dk2>
        <a:lt2>
          <a:srgbClr val="808080"/>
        </a:lt2>
        <a:accent1>
          <a:srgbClr val="E6E6EB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F0F0F3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15">
        <a:dk1>
          <a:srgbClr val="003864"/>
        </a:dk1>
        <a:lt1>
          <a:srgbClr val="FFFFFF"/>
        </a:lt1>
        <a:dk2>
          <a:srgbClr val="0095CE"/>
        </a:dk2>
        <a:lt2>
          <a:srgbClr val="E6E6EB"/>
        </a:lt2>
        <a:accent1>
          <a:srgbClr val="2E07D3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ADAAE6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_shablon 16">
        <a:dk1>
          <a:srgbClr val="003864"/>
        </a:dk1>
        <a:lt1>
          <a:srgbClr val="FFFFFF"/>
        </a:lt1>
        <a:dk2>
          <a:srgbClr val="0095CE"/>
        </a:dk2>
        <a:lt2>
          <a:srgbClr val="E6E6EB"/>
        </a:lt2>
        <a:accent1>
          <a:srgbClr val="003864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AAAEB8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3864"/>
        </a:dk1>
        <a:lt1>
          <a:srgbClr val="FFFFFF"/>
        </a:lt1>
        <a:dk2>
          <a:srgbClr val="0095CE"/>
        </a:dk2>
        <a:lt2>
          <a:srgbClr val="808080"/>
        </a:lt2>
        <a:accent1>
          <a:srgbClr val="E6E6EB"/>
        </a:accent1>
        <a:accent2>
          <a:srgbClr val="990000"/>
        </a:accent2>
        <a:accent3>
          <a:srgbClr val="FFFFFF"/>
        </a:accent3>
        <a:accent4>
          <a:srgbClr val="002E54"/>
        </a:accent4>
        <a:accent5>
          <a:srgbClr val="F0F0F3"/>
        </a:accent5>
        <a:accent6>
          <a:srgbClr val="8A00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3864"/>
        </a:dk1>
        <a:lt1>
          <a:srgbClr val="FFFFFF"/>
        </a:lt1>
        <a:dk2>
          <a:srgbClr val="0095CE"/>
        </a:dk2>
        <a:lt2>
          <a:srgbClr val="808080"/>
        </a:lt2>
        <a:accent1>
          <a:srgbClr val="E6E6EB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F0F0F3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003864"/>
        </a:dk1>
        <a:lt1>
          <a:srgbClr val="FFFFFF"/>
        </a:lt1>
        <a:dk2>
          <a:srgbClr val="0095CE"/>
        </a:dk2>
        <a:lt2>
          <a:srgbClr val="E6E6EB"/>
        </a:lt2>
        <a:accent1>
          <a:srgbClr val="2E07D3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ADAAE6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6">
        <a:dk1>
          <a:srgbClr val="003864"/>
        </a:dk1>
        <a:lt1>
          <a:srgbClr val="FFFFFF"/>
        </a:lt1>
        <a:dk2>
          <a:srgbClr val="0095CE"/>
        </a:dk2>
        <a:lt2>
          <a:srgbClr val="E6E6EB"/>
        </a:lt2>
        <a:accent1>
          <a:srgbClr val="003864"/>
        </a:accent1>
        <a:accent2>
          <a:srgbClr val="CC3300"/>
        </a:accent2>
        <a:accent3>
          <a:srgbClr val="FFFFFF"/>
        </a:accent3>
        <a:accent4>
          <a:srgbClr val="002E54"/>
        </a:accent4>
        <a:accent5>
          <a:srgbClr val="AAAEB8"/>
        </a:accent5>
        <a:accent6>
          <a:srgbClr val="B92D00"/>
        </a:accent6>
        <a:hlink>
          <a:srgbClr val="6B7995"/>
        </a:hlink>
        <a:folHlink>
          <a:srgbClr val="0094A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3864"/>
    </a:dk1>
    <a:lt1>
      <a:srgbClr val="E6E6EB"/>
    </a:lt1>
    <a:dk2>
      <a:srgbClr val="0095CE"/>
    </a:dk2>
    <a:lt2>
      <a:srgbClr val="E6E6EB"/>
    </a:lt2>
    <a:accent1>
      <a:srgbClr val="005F9C"/>
    </a:accent1>
    <a:accent2>
      <a:srgbClr val="ED1B2E"/>
    </a:accent2>
    <a:accent3>
      <a:srgbClr val="F0F0F3"/>
    </a:accent3>
    <a:accent4>
      <a:srgbClr val="002E54"/>
    </a:accent4>
    <a:accent5>
      <a:srgbClr val="AAB6CB"/>
    </a:accent5>
    <a:accent6>
      <a:srgbClr val="D71729"/>
    </a:accent6>
    <a:hlink>
      <a:srgbClr val="FFD50C"/>
    </a:hlink>
    <a:folHlink>
      <a:srgbClr val="19933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14067</TotalTime>
  <Words>1685</Words>
  <Application>Microsoft Office PowerPoint</Application>
  <PresentationFormat>Экран (4:3)</PresentationFormat>
  <Paragraphs>302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Специальное оформление</vt:lpstr>
      <vt:lpstr>1_Специальное оформление</vt:lpstr>
      <vt:lpstr>шаблон МФ</vt:lpstr>
      <vt:lpstr>new_shablon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 по нормированию затрат [1]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отбора вида товара (работы, услуги) для включения в перечень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БАРАШКИН ИГОРЬ ВИКТОРОВИЧ</dc:creator>
  <cp:lastModifiedBy>СААКЯН ТАТЬЯНА ВАСИЛЬЕВНА</cp:lastModifiedBy>
  <cp:revision>481</cp:revision>
  <cp:lastPrinted>2014-09-17T12:36:10Z</cp:lastPrinted>
  <dcterms:created xsi:type="dcterms:W3CDTF">2012-02-09T16:39:19Z</dcterms:created>
  <dcterms:modified xsi:type="dcterms:W3CDTF">2014-09-22T08:10:03Z</dcterms:modified>
</cp:coreProperties>
</file>